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7" r:id="rId22"/>
    <p:sldId id="275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51"/>
    <p:restoredTop sz="96098"/>
  </p:normalViewPr>
  <p:slideViewPr>
    <p:cSldViewPr snapToGrid="0">
      <p:cViewPr>
        <p:scale>
          <a:sx n="138" d="100"/>
          <a:sy n="138" d="100"/>
        </p:scale>
        <p:origin x="-26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3EEDB3-D8DB-410E-9B71-26C0014A7EEC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56984643-D2F9-4C02-B132-A72C7BD425C4}">
      <dgm:prSet/>
      <dgm:spPr/>
      <dgm:t>
        <a:bodyPr/>
        <a:lstStyle/>
        <a:p>
          <a:r>
            <a:rPr lang="it-IT" b="0" i="0"/>
            <a:t>Pulizia dell’immagine di partenza per eliminare lo sfondo e elementi non utili all’analisi</a:t>
          </a:r>
          <a:endParaRPr lang="en-US"/>
        </a:p>
      </dgm:t>
    </dgm:pt>
    <dgm:pt modelId="{20EA6E61-73BA-4FF5-98B5-2E1BED02CC05}" type="parTrans" cxnId="{37939657-A6E5-4D0C-99D4-AC5A2ECE7F96}">
      <dgm:prSet/>
      <dgm:spPr/>
      <dgm:t>
        <a:bodyPr/>
        <a:lstStyle/>
        <a:p>
          <a:endParaRPr lang="en-US"/>
        </a:p>
      </dgm:t>
    </dgm:pt>
    <dgm:pt modelId="{A977BA43-CDFF-4008-9B7E-8214631A30AA}" type="sibTrans" cxnId="{37939657-A6E5-4D0C-99D4-AC5A2ECE7F96}">
      <dgm:prSet/>
      <dgm:spPr/>
      <dgm:t>
        <a:bodyPr/>
        <a:lstStyle/>
        <a:p>
          <a:endParaRPr lang="en-US"/>
        </a:p>
      </dgm:t>
    </dgm:pt>
    <dgm:pt modelId="{15754701-4958-410D-8439-A05171EAA9F1}">
      <dgm:prSet/>
      <dgm:spPr/>
      <dgm:t>
        <a:bodyPr/>
        <a:lstStyle/>
        <a:p>
          <a:r>
            <a:rPr lang="it-IT" b="0" i="0"/>
            <a:t>Estrazione di parametri caratteristici (area e lunghezza di bordo delle cellule e dei nuclei)</a:t>
          </a:r>
          <a:endParaRPr lang="en-US"/>
        </a:p>
      </dgm:t>
    </dgm:pt>
    <dgm:pt modelId="{3657F054-C8E0-452D-92C9-98B34D8EB493}" type="parTrans" cxnId="{B8B12924-EFC2-4F93-8B29-2C09C8866770}">
      <dgm:prSet/>
      <dgm:spPr/>
      <dgm:t>
        <a:bodyPr/>
        <a:lstStyle/>
        <a:p>
          <a:endParaRPr lang="en-US"/>
        </a:p>
      </dgm:t>
    </dgm:pt>
    <dgm:pt modelId="{D91E2183-1E3B-4629-BC7B-5AE75EA43E80}" type="sibTrans" cxnId="{B8B12924-EFC2-4F93-8B29-2C09C8866770}">
      <dgm:prSet/>
      <dgm:spPr/>
      <dgm:t>
        <a:bodyPr/>
        <a:lstStyle/>
        <a:p>
          <a:endParaRPr lang="en-US"/>
        </a:p>
      </dgm:t>
    </dgm:pt>
    <dgm:pt modelId="{AB983D8C-E37A-D04D-8941-CB9A41492528}" type="pres">
      <dgm:prSet presAssocID="{E03EEDB3-D8DB-410E-9B71-26C0014A7EEC}" presName="vert0" presStyleCnt="0">
        <dgm:presLayoutVars>
          <dgm:dir/>
          <dgm:animOne val="branch"/>
          <dgm:animLvl val="lvl"/>
        </dgm:presLayoutVars>
      </dgm:prSet>
      <dgm:spPr/>
    </dgm:pt>
    <dgm:pt modelId="{55EDEE3B-2909-E14D-91AE-F3FC0B3A32D7}" type="pres">
      <dgm:prSet presAssocID="{56984643-D2F9-4C02-B132-A72C7BD425C4}" presName="thickLine" presStyleLbl="alignNode1" presStyleIdx="0" presStyleCnt="2"/>
      <dgm:spPr/>
    </dgm:pt>
    <dgm:pt modelId="{394DA958-6884-F54F-894C-DDF8050FF0EE}" type="pres">
      <dgm:prSet presAssocID="{56984643-D2F9-4C02-B132-A72C7BD425C4}" presName="horz1" presStyleCnt="0"/>
      <dgm:spPr/>
    </dgm:pt>
    <dgm:pt modelId="{79BD779C-17C1-1445-88D2-F4777DA120C1}" type="pres">
      <dgm:prSet presAssocID="{56984643-D2F9-4C02-B132-A72C7BD425C4}" presName="tx1" presStyleLbl="revTx" presStyleIdx="0" presStyleCnt="2"/>
      <dgm:spPr/>
    </dgm:pt>
    <dgm:pt modelId="{499B3135-0881-B146-B1E9-C9C2CCBDB44A}" type="pres">
      <dgm:prSet presAssocID="{56984643-D2F9-4C02-B132-A72C7BD425C4}" presName="vert1" presStyleCnt="0"/>
      <dgm:spPr/>
    </dgm:pt>
    <dgm:pt modelId="{214158B0-5DC0-6647-A220-1996E9CFC70C}" type="pres">
      <dgm:prSet presAssocID="{15754701-4958-410D-8439-A05171EAA9F1}" presName="thickLine" presStyleLbl="alignNode1" presStyleIdx="1" presStyleCnt="2"/>
      <dgm:spPr/>
    </dgm:pt>
    <dgm:pt modelId="{5ECB60F6-F42E-B949-B1BF-49F26F3694AF}" type="pres">
      <dgm:prSet presAssocID="{15754701-4958-410D-8439-A05171EAA9F1}" presName="horz1" presStyleCnt="0"/>
      <dgm:spPr/>
    </dgm:pt>
    <dgm:pt modelId="{7D8359E6-1909-7C45-9574-208A8CA87642}" type="pres">
      <dgm:prSet presAssocID="{15754701-4958-410D-8439-A05171EAA9F1}" presName="tx1" presStyleLbl="revTx" presStyleIdx="1" presStyleCnt="2"/>
      <dgm:spPr/>
    </dgm:pt>
    <dgm:pt modelId="{38319BD5-E480-8045-A32D-6334167D696E}" type="pres">
      <dgm:prSet presAssocID="{15754701-4958-410D-8439-A05171EAA9F1}" presName="vert1" presStyleCnt="0"/>
      <dgm:spPr/>
    </dgm:pt>
  </dgm:ptLst>
  <dgm:cxnLst>
    <dgm:cxn modelId="{B8B12924-EFC2-4F93-8B29-2C09C8866770}" srcId="{E03EEDB3-D8DB-410E-9B71-26C0014A7EEC}" destId="{15754701-4958-410D-8439-A05171EAA9F1}" srcOrd="1" destOrd="0" parTransId="{3657F054-C8E0-452D-92C9-98B34D8EB493}" sibTransId="{D91E2183-1E3B-4629-BC7B-5AE75EA43E80}"/>
    <dgm:cxn modelId="{37939657-A6E5-4D0C-99D4-AC5A2ECE7F96}" srcId="{E03EEDB3-D8DB-410E-9B71-26C0014A7EEC}" destId="{56984643-D2F9-4C02-B132-A72C7BD425C4}" srcOrd="0" destOrd="0" parTransId="{20EA6E61-73BA-4FF5-98B5-2E1BED02CC05}" sibTransId="{A977BA43-CDFF-4008-9B7E-8214631A30AA}"/>
    <dgm:cxn modelId="{F6CBF35E-A211-844E-BF22-523FB97B3701}" type="presOf" srcId="{56984643-D2F9-4C02-B132-A72C7BD425C4}" destId="{79BD779C-17C1-1445-88D2-F4777DA120C1}" srcOrd="0" destOrd="0" presId="urn:microsoft.com/office/officeart/2008/layout/LinedList"/>
    <dgm:cxn modelId="{C7525589-02C3-5A4A-B319-EC5E9E19B3B2}" type="presOf" srcId="{15754701-4958-410D-8439-A05171EAA9F1}" destId="{7D8359E6-1909-7C45-9574-208A8CA87642}" srcOrd="0" destOrd="0" presId="urn:microsoft.com/office/officeart/2008/layout/LinedList"/>
    <dgm:cxn modelId="{55B7B7D0-F574-FA4C-A427-5CC18A0BE0E3}" type="presOf" srcId="{E03EEDB3-D8DB-410E-9B71-26C0014A7EEC}" destId="{AB983D8C-E37A-D04D-8941-CB9A41492528}" srcOrd="0" destOrd="0" presId="urn:microsoft.com/office/officeart/2008/layout/LinedList"/>
    <dgm:cxn modelId="{686A1AF9-E5D9-9442-AD44-3474B87057EB}" type="presParOf" srcId="{AB983D8C-E37A-D04D-8941-CB9A41492528}" destId="{55EDEE3B-2909-E14D-91AE-F3FC0B3A32D7}" srcOrd="0" destOrd="0" presId="urn:microsoft.com/office/officeart/2008/layout/LinedList"/>
    <dgm:cxn modelId="{932BB16E-A20B-764F-8ACB-535E7C6F6A70}" type="presParOf" srcId="{AB983D8C-E37A-D04D-8941-CB9A41492528}" destId="{394DA958-6884-F54F-894C-DDF8050FF0EE}" srcOrd="1" destOrd="0" presId="urn:microsoft.com/office/officeart/2008/layout/LinedList"/>
    <dgm:cxn modelId="{A2F3B42A-63A9-534D-AA21-C7AEED62A142}" type="presParOf" srcId="{394DA958-6884-F54F-894C-DDF8050FF0EE}" destId="{79BD779C-17C1-1445-88D2-F4777DA120C1}" srcOrd="0" destOrd="0" presId="urn:microsoft.com/office/officeart/2008/layout/LinedList"/>
    <dgm:cxn modelId="{AC2A3595-7B18-B345-9282-54739719C271}" type="presParOf" srcId="{394DA958-6884-F54F-894C-DDF8050FF0EE}" destId="{499B3135-0881-B146-B1E9-C9C2CCBDB44A}" srcOrd="1" destOrd="0" presId="urn:microsoft.com/office/officeart/2008/layout/LinedList"/>
    <dgm:cxn modelId="{198CC93C-9EF8-1F42-83F3-0C3AA5827301}" type="presParOf" srcId="{AB983D8C-E37A-D04D-8941-CB9A41492528}" destId="{214158B0-5DC0-6647-A220-1996E9CFC70C}" srcOrd="2" destOrd="0" presId="urn:microsoft.com/office/officeart/2008/layout/LinedList"/>
    <dgm:cxn modelId="{535D7AE6-2771-DE4F-8DFE-20C825B4D106}" type="presParOf" srcId="{AB983D8C-E37A-D04D-8941-CB9A41492528}" destId="{5ECB60F6-F42E-B949-B1BF-49F26F3694AF}" srcOrd="3" destOrd="0" presId="urn:microsoft.com/office/officeart/2008/layout/LinedList"/>
    <dgm:cxn modelId="{8A1D0AFE-D47C-054E-8E90-D87B6873EC8C}" type="presParOf" srcId="{5ECB60F6-F42E-B949-B1BF-49F26F3694AF}" destId="{7D8359E6-1909-7C45-9574-208A8CA87642}" srcOrd="0" destOrd="0" presId="urn:microsoft.com/office/officeart/2008/layout/LinedList"/>
    <dgm:cxn modelId="{7E3964E4-801D-3A40-82FD-58B7D9529E75}" type="presParOf" srcId="{5ECB60F6-F42E-B949-B1BF-49F26F3694AF}" destId="{38319BD5-E480-8045-A32D-6334167D696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86D4DE6-BB50-4CD5-A54C-EBA8CF52C29F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50287A9-3B4B-4032-AA64-5047EDC2A8D4}">
      <dgm:prSet/>
      <dgm:spPr/>
      <dgm:t>
        <a:bodyPr/>
        <a:lstStyle/>
        <a:p>
          <a:r>
            <a:rPr lang="it-IT" dirty="0"/>
            <a:t>1. Creazione di una maschera adatta all’immagine in analisi</a:t>
          </a:r>
          <a:endParaRPr lang="en-US" dirty="0"/>
        </a:p>
      </dgm:t>
    </dgm:pt>
    <dgm:pt modelId="{13E66472-563C-49FB-8F35-A7875ECF3866}" type="parTrans" cxnId="{A3E0B332-44C6-4E50-870B-9B32CA4E3E0F}">
      <dgm:prSet/>
      <dgm:spPr/>
      <dgm:t>
        <a:bodyPr/>
        <a:lstStyle/>
        <a:p>
          <a:endParaRPr lang="en-US"/>
        </a:p>
      </dgm:t>
    </dgm:pt>
    <dgm:pt modelId="{C27AADF2-019A-47FE-A331-06D3C0D67391}" type="sibTrans" cxnId="{A3E0B332-44C6-4E50-870B-9B32CA4E3E0F}">
      <dgm:prSet/>
      <dgm:spPr/>
      <dgm:t>
        <a:bodyPr/>
        <a:lstStyle/>
        <a:p>
          <a:endParaRPr lang="en-US"/>
        </a:p>
      </dgm:t>
    </dgm:pt>
    <dgm:pt modelId="{53EF0F44-5C98-41E7-AE8D-7E698298C309}">
      <dgm:prSet/>
      <dgm:spPr/>
      <dgm:t>
        <a:bodyPr/>
        <a:lstStyle/>
        <a:p>
          <a:r>
            <a:rPr lang="it-IT" dirty="0"/>
            <a:t>2. Identificazione oggetti dopo aver applicato la maschera all’immagine originale e ulteriori operazioni di pulizia in </a:t>
          </a:r>
          <a:r>
            <a:rPr lang="it-IT" dirty="0" err="1"/>
            <a:t>postprocessing</a:t>
          </a:r>
          <a:endParaRPr lang="en-US" dirty="0"/>
        </a:p>
      </dgm:t>
    </dgm:pt>
    <dgm:pt modelId="{6878FD42-2539-477F-9A98-8E1A9E4FF0A6}" type="parTrans" cxnId="{4CFEE073-69A9-4CD2-943B-C26BEC5302EC}">
      <dgm:prSet/>
      <dgm:spPr/>
      <dgm:t>
        <a:bodyPr/>
        <a:lstStyle/>
        <a:p>
          <a:endParaRPr lang="en-US"/>
        </a:p>
      </dgm:t>
    </dgm:pt>
    <dgm:pt modelId="{63034CC4-5541-47CA-8DF4-DD943C258A15}" type="sibTrans" cxnId="{4CFEE073-69A9-4CD2-943B-C26BEC5302EC}">
      <dgm:prSet/>
      <dgm:spPr/>
      <dgm:t>
        <a:bodyPr/>
        <a:lstStyle/>
        <a:p>
          <a:endParaRPr lang="en-US"/>
        </a:p>
      </dgm:t>
    </dgm:pt>
    <dgm:pt modelId="{A6A1A356-CF80-44BC-AABC-C93563E6876A}">
      <dgm:prSet/>
      <dgm:spPr/>
      <dgm:t>
        <a:bodyPr/>
        <a:lstStyle/>
        <a:p>
          <a:r>
            <a:rPr lang="it-IT" dirty="0"/>
            <a:t>3. Stima dei parametri caratteristici utilizzando l’immagine ottenuta in seguito all’elaborazione</a:t>
          </a:r>
          <a:endParaRPr lang="en-US" dirty="0"/>
        </a:p>
      </dgm:t>
    </dgm:pt>
    <dgm:pt modelId="{0FDF6FBC-4517-43DB-9D56-AF03CE5C389F}" type="parTrans" cxnId="{90B6B6F2-335F-4B3E-A0CB-63DD2E8A6DF9}">
      <dgm:prSet/>
      <dgm:spPr/>
      <dgm:t>
        <a:bodyPr/>
        <a:lstStyle/>
        <a:p>
          <a:endParaRPr lang="en-US"/>
        </a:p>
      </dgm:t>
    </dgm:pt>
    <dgm:pt modelId="{62EA4125-9FA2-4817-96AE-EEC14AB02214}" type="sibTrans" cxnId="{90B6B6F2-335F-4B3E-A0CB-63DD2E8A6DF9}">
      <dgm:prSet/>
      <dgm:spPr/>
      <dgm:t>
        <a:bodyPr/>
        <a:lstStyle/>
        <a:p>
          <a:endParaRPr lang="en-US"/>
        </a:p>
      </dgm:t>
    </dgm:pt>
    <dgm:pt modelId="{CA2FA74E-7AFB-FA4D-B30B-4BF69B9ACAD7}" type="pres">
      <dgm:prSet presAssocID="{286D4DE6-BB50-4CD5-A54C-EBA8CF52C29F}" presName="vert0" presStyleCnt="0">
        <dgm:presLayoutVars>
          <dgm:dir/>
          <dgm:animOne val="branch"/>
          <dgm:animLvl val="lvl"/>
        </dgm:presLayoutVars>
      </dgm:prSet>
      <dgm:spPr/>
    </dgm:pt>
    <dgm:pt modelId="{5DAF1A70-81B1-774E-9ABB-B7F6BF76CCC7}" type="pres">
      <dgm:prSet presAssocID="{650287A9-3B4B-4032-AA64-5047EDC2A8D4}" presName="thickLine" presStyleLbl="alignNode1" presStyleIdx="0" presStyleCnt="3"/>
      <dgm:spPr/>
    </dgm:pt>
    <dgm:pt modelId="{995DF998-6CA3-FE46-9D50-8F514907718D}" type="pres">
      <dgm:prSet presAssocID="{650287A9-3B4B-4032-AA64-5047EDC2A8D4}" presName="horz1" presStyleCnt="0"/>
      <dgm:spPr/>
    </dgm:pt>
    <dgm:pt modelId="{56DFBA05-9093-DF4A-BEC5-F1C8D4DCE705}" type="pres">
      <dgm:prSet presAssocID="{650287A9-3B4B-4032-AA64-5047EDC2A8D4}" presName="tx1" presStyleLbl="revTx" presStyleIdx="0" presStyleCnt="3"/>
      <dgm:spPr/>
    </dgm:pt>
    <dgm:pt modelId="{6E20FFA1-FA09-D94D-8449-6D1DE9B927C4}" type="pres">
      <dgm:prSet presAssocID="{650287A9-3B4B-4032-AA64-5047EDC2A8D4}" presName="vert1" presStyleCnt="0"/>
      <dgm:spPr/>
    </dgm:pt>
    <dgm:pt modelId="{9E95EF31-7433-974E-80E9-E1F07479CEC2}" type="pres">
      <dgm:prSet presAssocID="{53EF0F44-5C98-41E7-AE8D-7E698298C309}" presName="thickLine" presStyleLbl="alignNode1" presStyleIdx="1" presStyleCnt="3"/>
      <dgm:spPr/>
    </dgm:pt>
    <dgm:pt modelId="{E47012FF-81F2-8A45-A62D-6DD9789E6D80}" type="pres">
      <dgm:prSet presAssocID="{53EF0F44-5C98-41E7-AE8D-7E698298C309}" presName="horz1" presStyleCnt="0"/>
      <dgm:spPr/>
    </dgm:pt>
    <dgm:pt modelId="{7B9198EE-0DD7-5241-8412-F0756BE0BA5B}" type="pres">
      <dgm:prSet presAssocID="{53EF0F44-5C98-41E7-AE8D-7E698298C309}" presName="tx1" presStyleLbl="revTx" presStyleIdx="1" presStyleCnt="3"/>
      <dgm:spPr/>
    </dgm:pt>
    <dgm:pt modelId="{FBCA5049-43E6-3D44-B989-F4DEEB8EE620}" type="pres">
      <dgm:prSet presAssocID="{53EF0F44-5C98-41E7-AE8D-7E698298C309}" presName="vert1" presStyleCnt="0"/>
      <dgm:spPr/>
    </dgm:pt>
    <dgm:pt modelId="{2B8A78AD-DE89-984C-9EB9-4B32B759CEEB}" type="pres">
      <dgm:prSet presAssocID="{A6A1A356-CF80-44BC-AABC-C93563E6876A}" presName="thickLine" presStyleLbl="alignNode1" presStyleIdx="2" presStyleCnt="3"/>
      <dgm:spPr/>
    </dgm:pt>
    <dgm:pt modelId="{35EC19CE-26FD-C948-8CAF-45C771E8B163}" type="pres">
      <dgm:prSet presAssocID="{A6A1A356-CF80-44BC-AABC-C93563E6876A}" presName="horz1" presStyleCnt="0"/>
      <dgm:spPr/>
    </dgm:pt>
    <dgm:pt modelId="{A0DA5462-3DB3-354E-9740-93F29FA21545}" type="pres">
      <dgm:prSet presAssocID="{A6A1A356-CF80-44BC-AABC-C93563E6876A}" presName="tx1" presStyleLbl="revTx" presStyleIdx="2" presStyleCnt="3"/>
      <dgm:spPr/>
    </dgm:pt>
    <dgm:pt modelId="{280E4F73-3B7B-9147-A4D2-88E7157A2562}" type="pres">
      <dgm:prSet presAssocID="{A6A1A356-CF80-44BC-AABC-C93563E6876A}" presName="vert1" presStyleCnt="0"/>
      <dgm:spPr/>
    </dgm:pt>
  </dgm:ptLst>
  <dgm:cxnLst>
    <dgm:cxn modelId="{A3E0B332-44C6-4E50-870B-9B32CA4E3E0F}" srcId="{286D4DE6-BB50-4CD5-A54C-EBA8CF52C29F}" destId="{650287A9-3B4B-4032-AA64-5047EDC2A8D4}" srcOrd="0" destOrd="0" parTransId="{13E66472-563C-49FB-8F35-A7875ECF3866}" sibTransId="{C27AADF2-019A-47FE-A331-06D3C0D67391}"/>
    <dgm:cxn modelId="{4CFEE073-69A9-4CD2-943B-C26BEC5302EC}" srcId="{286D4DE6-BB50-4CD5-A54C-EBA8CF52C29F}" destId="{53EF0F44-5C98-41E7-AE8D-7E698298C309}" srcOrd="1" destOrd="0" parTransId="{6878FD42-2539-477F-9A98-8E1A9E4FF0A6}" sibTransId="{63034CC4-5541-47CA-8DF4-DD943C258A15}"/>
    <dgm:cxn modelId="{88A0937A-58A0-CB4A-9523-6B4E1609E9D7}" type="presOf" srcId="{A6A1A356-CF80-44BC-AABC-C93563E6876A}" destId="{A0DA5462-3DB3-354E-9740-93F29FA21545}" srcOrd="0" destOrd="0" presId="urn:microsoft.com/office/officeart/2008/layout/LinedList"/>
    <dgm:cxn modelId="{35F624A0-455B-634E-AB7C-5A7B4F16D981}" type="presOf" srcId="{650287A9-3B4B-4032-AA64-5047EDC2A8D4}" destId="{56DFBA05-9093-DF4A-BEC5-F1C8D4DCE705}" srcOrd="0" destOrd="0" presId="urn:microsoft.com/office/officeart/2008/layout/LinedList"/>
    <dgm:cxn modelId="{1DCDE7A9-80DF-F146-ACD0-64CEF551E72A}" type="presOf" srcId="{286D4DE6-BB50-4CD5-A54C-EBA8CF52C29F}" destId="{CA2FA74E-7AFB-FA4D-B30B-4BF69B9ACAD7}" srcOrd="0" destOrd="0" presId="urn:microsoft.com/office/officeart/2008/layout/LinedList"/>
    <dgm:cxn modelId="{BC492DF0-DE26-1B4A-9FD7-3891DD91931A}" type="presOf" srcId="{53EF0F44-5C98-41E7-AE8D-7E698298C309}" destId="{7B9198EE-0DD7-5241-8412-F0756BE0BA5B}" srcOrd="0" destOrd="0" presId="urn:microsoft.com/office/officeart/2008/layout/LinedList"/>
    <dgm:cxn modelId="{90B6B6F2-335F-4B3E-A0CB-63DD2E8A6DF9}" srcId="{286D4DE6-BB50-4CD5-A54C-EBA8CF52C29F}" destId="{A6A1A356-CF80-44BC-AABC-C93563E6876A}" srcOrd="2" destOrd="0" parTransId="{0FDF6FBC-4517-43DB-9D56-AF03CE5C389F}" sibTransId="{62EA4125-9FA2-4817-96AE-EEC14AB02214}"/>
    <dgm:cxn modelId="{00B9814D-DF12-1D48-8058-CC5F9CC24B4D}" type="presParOf" srcId="{CA2FA74E-7AFB-FA4D-B30B-4BF69B9ACAD7}" destId="{5DAF1A70-81B1-774E-9ABB-B7F6BF76CCC7}" srcOrd="0" destOrd="0" presId="urn:microsoft.com/office/officeart/2008/layout/LinedList"/>
    <dgm:cxn modelId="{07FD6BEF-3F00-C04B-82B7-FCC2B023A1C0}" type="presParOf" srcId="{CA2FA74E-7AFB-FA4D-B30B-4BF69B9ACAD7}" destId="{995DF998-6CA3-FE46-9D50-8F514907718D}" srcOrd="1" destOrd="0" presId="urn:microsoft.com/office/officeart/2008/layout/LinedList"/>
    <dgm:cxn modelId="{FE9DD8F9-BF07-7E47-9635-182B27EA672B}" type="presParOf" srcId="{995DF998-6CA3-FE46-9D50-8F514907718D}" destId="{56DFBA05-9093-DF4A-BEC5-F1C8D4DCE705}" srcOrd="0" destOrd="0" presId="urn:microsoft.com/office/officeart/2008/layout/LinedList"/>
    <dgm:cxn modelId="{262043D1-1332-CA4F-B62B-94EDF8851ABC}" type="presParOf" srcId="{995DF998-6CA3-FE46-9D50-8F514907718D}" destId="{6E20FFA1-FA09-D94D-8449-6D1DE9B927C4}" srcOrd="1" destOrd="0" presId="urn:microsoft.com/office/officeart/2008/layout/LinedList"/>
    <dgm:cxn modelId="{27865D83-EE92-4842-B0D0-2A7A9701B0B8}" type="presParOf" srcId="{CA2FA74E-7AFB-FA4D-B30B-4BF69B9ACAD7}" destId="{9E95EF31-7433-974E-80E9-E1F07479CEC2}" srcOrd="2" destOrd="0" presId="urn:microsoft.com/office/officeart/2008/layout/LinedList"/>
    <dgm:cxn modelId="{2463ECBA-A53A-4640-B767-1339DD37B1A1}" type="presParOf" srcId="{CA2FA74E-7AFB-FA4D-B30B-4BF69B9ACAD7}" destId="{E47012FF-81F2-8A45-A62D-6DD9789E6D80}" srcOrd="3" destOrd="0" presId="urn:microsoft.com/office/officeart/2008/layout/LinedList"/>
    <dgm:cxn modelId="{CDBAEFED-2E11-4F44-8B9C-074808E7573B}" type="presParOf" srcId="{E47012FF-81F2-8A45-A62D-6DD9789E6D80}" destId="{7B9198EE-0DD7-5241-8412-F0756BE0BA5B}" srcOrd="0" destOrd="0" presId="urn:microsoft.com/office/officeart/2008/layout/LinedList"/>
    <dgm:cxn modelId="{F35527C6-0886-8A42-8D8E-6695CC3D8EDC}" type="presParOf" srcId="{E47012FF-81F2-8A45-A62D-6DD9789E6D80}" destId="{FBCA5049-43E6-3D44-B989-F4DEEB8EE620}" srcOrd="1" destOrd="0" presId="urn:microsoft.com/office/officeart/2008/layout/LinedList"/>
    <dgm:cxn modelId="{14CAB835-1421-C741-AE93-55B111049D75}" type="presParOf" srcId="{CA2FA74E-7AFB-FA4D-B30B-4BF69B9ACAD7}" destId="{2B8A78AD-DE89-984C-9EB9-4B32B759CEEB}" srcOrd="4" destOrd="0" presId="urn:microsoft.com/office/officeart/2008/layout/LinedList"/>
    <dgm:cxn modelId="{949B149C-7E25-E642-B1AF-76BF0C840873}" type="presParOf" srcId="{CA2FA74E-7AFB-FA4D-B30B-4BF69B9ACAD7}" destId="{35EC19CE-26FD-C948-8CAF-45C771E8B163}" srcOrd="5" destOrd="0" presId="urn:microsoft.com/office/officeart/2008/layout/LinedList"/>
    <dgm:cxn modelId="{9C49D079-F762-564D-A804-6FDC86426456}" type="presParOf" srcId="{35EC19CE-26FD-C948-8CAF-45C771E8B163}" destId="{A0DA5462-3DB3-354E-9740-93F29FA21545}" srcOrd="0" destOrd="0" presId="urn:microsoft.com/office/officeart/2008/layout/LinedList"/>
    <dgm:cxn modelId="{A53000B5-CD5D-4848-8BE3-D25FA040232F}" type="presParOf" srcId="{35EC19CE-26FD-C948-8CAF-45C771E8B163}" destId="{280E4F73-3B7B-9147-A4D2-88E7157A256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EDEE3B-2909-E14D-91AE-F3FC0B3A32D7}">
      <dsp:nvSpPr>
        <dsp:cNvPr id="0" name=""/>
        <dsp:cNvSpPr/>
      </dsp:nvSpPr>
      <dsp:spPr>
        <a:xfrm>
          <a:off x="0" y="0"/>
          <a:ext cx="990600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BD779C-17C1-1445-88D2-F4777DA120C1}">
      <dsp:nvSpPr>
        <dsp:cNvPr id="0" name=""/>
        <dsp:cNvSpPr/>
      </dsp:nvSpPr>
      <dsp:spPr>
        <a:xfrm>
          <a:off x="0" y="0"/>
          <a:ext cx="9906000" cy="16937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400" b="0" i="0" kern="1200"/>
            <a:t>Pulizia dell’immagine di partenza per eliminare lo sfondo e elementi non utili all’analisi</a:t>
          </a:r>
          <a:endParaRPr lang="en-US" sz="3400" kern="1200"/>
        </a:p>
      </dsp:txBody>
      <dsp:txXfrm>
        <a:off x="0" y="0"/>
        <a:ext cx="9906000" cy="1693717"/>
      </dsp:txXfrm>
    </dsp:sp>
    <dsp:sp modelId="{214158B0-5DC0-6647-A220-1996E9CFC70C}">
      <dsp:nvSpPr>
        <dsp:cNvPr id="0" name=""/>
        <dsp:cNvSpPr/>
      </dsp:nvSpPr>
      <dsp:spPr>
        <a:xfrm>
          <a:off x="0" y="1693717"/>
          <a:ext cx="9906000" cy="0"/>
        </a:xfrm>
        <a:prstGeom prst="line">
          <a:avLst/>
        </a:prstGeom>
        <a:solidFill>
          <a:schemeClr val="accent5">
            <a:hueOff val="-675965"/>
            <a:satOff val="-18095"/>
            <a:lumOff val="-6277"/>
            <a:alphaOff val="0"/>
          </a:schemeClr>
        </a:solidFill>
        <a:ln w="19050" cap="rnd" cmpd="sng" algn="ctr">
          <a:solidFill>
            <a:schemeClr val="accent5">
              <a:hueOff val="-675965"/>
              <a:satOff val="-18095"/>
              <a:lumOff val="-62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8359E6-1909-7C45-9574-208A8CA87642}">
      <dsp:nvSpPr>
        <dsp:cNvPr id="0" name=""/>
        <dsp:cNvSpPr/>
      </dsp:nvSpPr>
      <dsp:spPr>
        <a:xfrm>
          <a:off x="0" y="1693717"/>
          <a:ext cx="9906000" cy="16937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400" b="0" i="0" kern="1200"/>
            <a:t>Estrazione di parametri caratteristici (area e lunghezza di bordo delle cellule e dei nuclei)</a:t>
          </a:r>
          <a:endParaRPr lang="en-US" sz="3400" kern="1200"/>
        </a:p>
      </dsp:txBody>
      <dsp:txXfrm>
        <a:off x="0" y="1693717"/>
        <a:ext cx="9906000" cy="16937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AF1A70-81B1-774E-9ABB-B7F6BF76CCC7}">
      <dsp:nvSpPr>
        <dsp:cNvPr id="0" name=""/>
        <dsp:cNvSpPr/>
      </dsp:nvSpPr>
      <dsp:spPr>
        <a:xfrm>
          <a:off x="0" y="1654"/>
          <a:ext cx="99060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DFBA05-9093-DF4A-BEC5-F1C8D4DCE705}">
      <dsp:nvSpPr>
        <dsp:cNvPr id="0" name=""/>
        <dsp:cNvSpPr/>
      </dsp:nvSpPr>
      <dsp:spPr>
        <a:xfrm>
          <a:off x="0" y="1654"/>
          <a:ext cx="9906000" cy="11280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1. Creazione di una maschera adatta all’immagine in analisi</a:t>
          </a:r>
          <a:endParaRPr lang="en-US" sz="2200" kern="1200" dirty="0"/>
        </a:p>
      </dsp:txBody>
      <dsp:txXfrm>
        <a:off x="0" y="1654"/>
        <a:ext cx="9906000" cy="1128042"/>
      </dsp:txXfrm>
    </dsp:sp>
    <dsp:sp modelId="{9E95EF31-7433-974E-80E9-E1F07479CEC2}">
      <dsp:nvSpPr>
        <dsp:cNvPr id="0" name=""/>
        <dsp:cNvSpPr/>
      </dsp:nvSpPr>
      <dsp:spPr>
        <a:xfrm>
          <a:off x="0" y="1129696"/>
          <a:ext cx="9906000" cy="0"/>
        </a:xfrm>
        <a:prstGeom prst="line">
          <a:avLst/>
        </a:prstGeom>
        <a:solidFill>
          <a:schemeClr val="accent2">
            <a:hueOff val="-245438"/>
            <a:satOff val="19406"/>
            <a:lumOff val="-392"/>
            <a:alphaOff val="0"/>
          </a:schemeClr>
        </a:solidFill>
        <a:ln w="19050" cap="rnd" cmpd="sng" algn="ctr">
          <a:solidFill>
            <a:schemeClr val="accent2">
              <a:hueOff val="-245438"/>
              <a:satOff val="19406"/>
              <a:lumOff val="-39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9198EE-0DD7-5241-8412-F0756BE0BA5B}">
      <dsp:nvSpPr>
        <dsp:cNvPr id="0" name=""/>
        <dsp:cNvSpPr/>
      </dsp:nvSpPr>
      <dsp:spPr>
        <a:xfrm>
          <a:off x="0" y="1129696"/>
          <a:ext cx="9906000" cy="11280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2. Identificazione oggetti dopo aver applicato la maschera all’immagine originale e ulteriori operazioni di pulizia in </a:t>
          </a:r>
          <a:r>
            <a:rPr lang="it-IT" sz="2200" kern="1200" dirty="0" err="1"/>
            <a:t>postprocessing</a:t>
          </a:r>
          <a:endParaRPr lang="en-US" sz="2200" kern="1200" dirty="0"/>
        </a:p>
      </dsp:txBody>
      <dsp:txXfrm>
        <a:off x="0" y="1129696"/>
        <a:ext cx="9906000" cy="1128042"/>
      </dsp:txXfrm>
    </dsp:sp>
    <dsp:sp modelId="{2B8A78AD-DE89-984C-9EB9-4B32B759CEEB}">
      <dsp:nvSpPr>
        <dsp:cNvPr id="0" name=""/>
        <dsp:cNvSpPr/>
      </dsp:nvSpPr>
      <dsp:spPr>
        <a:xfrm>
          <a:off x="0" y="2257739"/>
          <a:ext cx="9906000" cy="0"/>
        </a:xfrm>
        <a:prstGeom prst="line">
          <a:avLst/>
        </a:prstGeom>
        <a:solidFill>
          <a:schemeClr val="accent2">
            <a:hueOff val="-490875"/>
            <a:satOff val="38812"/>
            <a:lumOff val="-784"/>
            <a:alphaOff val="0"/>
          </a:schemeClr>
        </a:solidFill>
        <a:ln w="19050" cap="rnd" cmpd="sng" algn="ctr">
          <a:solidFill>
            <a:schemeClr val="accent2">
              <a:hueOff val="-490875"/>
              <a:satOff val="38812"/>
              <a:lumOff val="-78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DA5462-3DB3-354E-9740-93F29FA21545}">
      <dsp:nvSpPr>
        <dsp:cNvPr id="0" name=""/>
        <dsp:cNvSpPr/>
      </dsp:nvSpPr>
      <dsp:spPr>
        <a:xfrm>
          <a:off x="0" y="2257739"/>
          <a:ext cx="9906000" cy="11280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3. Stima dei parametri caratteristici utilizzando l’immagine ottenuta in seguito all’elaborazione</a:t>
          </a:r>
          <a:endParaRPr lang="en-US" sz="2200" kern="1200" dirty="0"/>
        </a:p>
      </dsp:txBody>
      <dsp:txXfrm>
        <a:off x="0" y="2257739"/>
        <a:ext cx="9906000" cy="11280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190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977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48301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27620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7796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17072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56789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230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72655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575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900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245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928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853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262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357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4509A250-FF31-4206-8172-F9D3106AACB1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185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AAD347D-5ACD-4C99-B74B-A9C85AD731AF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085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F81B4F-C750-64D6-9562-F3142494D9EC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6735098" y="609600"/>
            <a:ext cx="4798142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800" dirty="0" err="1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Misurazione</a:t>
            </a:r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</a:t>
            </a:r>
            <a:r>
              <a:rPr lang="en-US" sz="4800" dirty="0" err="1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parametri</a:t>
            </a:r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</a:t>
            </a:r>
            <a:r>
              <a:rPr lang="en-US" sz="4800" dirty="0" err="1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caratteristici</a:t>
            </a:r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cellule di rana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11BE8B1-57DB-2B74-32A9-36A092717B39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6735098" y="4365523"/>
            <a:ext cx="4798140" cy="17930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Progetto gruppo uno</a:t>
            </a:r>
          </a:p>
        </p:txBody>
      </p:sp>
      <p:pic>
        <p:nvPicPr>
          <p:cNvPr id="5" name="Picture 4" descr="Rana tra ninfee">
            <a:extLst>
              <a:ext uri="{FF2B5EF4-FFF2-40B4-BE49-F238E27FC236}">
                <a16:creationId xmlns:a16="http://schemas.microsoft.com/office/drawing/2014/main" id="{CD003087-3C89-422A-16B6-E2F3EADA1B3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586" r="21174" b="-1"/>
          <a:stretch>
            <a:fillRect/>
          </a:stretch>
        </p:blipFill>
        <p:spPr>
          <a:xfrm>
            <a:off x="633999" y="636640"/>
            <a:ext cx="5462001" cy="559154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406188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F75CFF-4F13-4FE8-5DD2-7E38980A6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599"/>
            <a:ext cx="6132446" cy="2009775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Machera: </a:t>
            </a:r>
            <a:r>
              <a:rPr lang="it-IT" dirty="0" err="1"/>
              <a:t>fill</a:t>
            </a:r>
            <a:r>
              <a:rPr lang="it-IT" dirty="0"/>
              <a:t> </a:t>
            </a:r>
            <a:r>
              <a:rPr lang="it-IT" dirty="0" err="1"/>
              <a:t>holes</a:t>
            </a:r>
            <a:r>
              <a:rPr lang="it-IT" dirty="0"/>
              <a:t> e opening                                  </a:t>
            </a:r>
            <a:endParaRPr lang="it-IT"/>
          </a:p>
        </p:txBody>
      </p:sp>
      <p:pic>
        <p:nvPicPr>
          <p:cNvPr id="7" name="Immagine 6" descr="Immagine che contiene schermata, stampa&#10;&#10;Descrizione generata automaticamente">
            <a:extLst>
              <a:ext uri="{FF2B5EF4-FFF2-40B4-BE49-F238E27FC236}">
                <a16:creationId xmlns:a16="http://schemas.microsoft.com/office/drawing/2014/main" id="{D7559EA3-211D-83ED-37D4-AF525FF9C7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2042" y="1129400"/>
            <a:ext cx="3416888" cy="1537599"/>
          </a:xfrm>
          <a:custGeom>
            <a:avLst/>
            <a:gdLst/>
            <a:ahLst/>
            <a:cxnLst/>
            <a:rect l="l" t="t" r="r" b="b"/>
            <a:pathLst>
              <a:path w="3416888" h="2057399">
                <a:moveTo>
                  <a:pt x="120172" y="0"/>
                </a:moveTo>
                <a:lnTo>
                  <a:pt x="3296716" y="0"/>
                </a:lnTo>
                <a:cubicBezTo>
                  <a:pt x="3363085" y="0"/>
                  <a:pt x="3416888" y="53803"/>
                  <a:pt x="3416888" y="120172"/>
                </a:cubicBezTo>
                <a:lnTo>
                  <a:pt x="3416888" y="2057399"/>
                </a:lnTo>
                <a:lnTo>
                  <a:pt x="0" y="2057399"/>
                </a:lnTo>
                <a:lnTo>
                  <a:pt x="0" y="120172"/>
                </a:lnTo>
                <a:cubicBezTo>
                  <a:pt x="0" y="53803"/>
                  <a:pt x="53803" y="0"/>
                  <a:pt x="120172" y="0"/>
                </a:cubicBezTo>
                <a:close/>
              </a:path>
            </a:pathLst>
          </a:cu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5058145-A21B-6666-BDD1-84B67ED51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521819"/>
            <a:ext cx="6132446" cy="3078223"/>
          </a:xfrm>
        </p:spPr>
        <p:txBody>
          <a:bodyPr>
            <a:normAutofit/>
          </a:bodyPr>
          <a:lstStyle/>
          <a:p>
            <a:r>
              <a:rPr lang="it-IT" dirty="0"/>
              <a:t>Con la funzione </a:t>
            </a:r>
            <a:r>
              <a:rPr lang="it-IT" sz="20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binary_fill_holes</a:t>
            </a:r>
            <a:r>
              <a:rPr lang="it-IT" b="0" dirty="0">
                <a:effectLst/>
                <a:latin typeface="Menlo" panose="020B0609030804020204" pitchFamily="49" charset="0"/>
              </a:rPr>
              <a:t> </a:t>
            </a:r>
            <a:r>
              <a:rPr lang="it-IT" dirty="0"/>
              <a:t>sono stati riempite le zone interne alle cellule che nell’operazione precedente erano stati identificati erroneamente come </a:t>
            </a:r>
            <a:r>
              <a:rPr lang="it-IT" dirty="0" err="1"/>
              <a:t>backgroud</a:t>
            </a:r>
            <a:endParaRPr lang="it-IT" dirty="0"/>
          </a:p>
          <a:p>
            <a:r>
              <a:rPr lang="it-IT" b="0" dirty="0">
                <a:effectLst/>
                <a:latin typeface="Menlo" panose="020B0609030804020204" pitchFamily="49" charset="0"/>
              </a:rPr>
              <a:t>Successivamente è stata utilizzata una funzione di </a:t>
            </a:r>
            <a:r>
              <a:rPr lang="it-IT" sz="20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binary_opening</a:t>
            </a:r>
            <a:r>
              <a:rPr lang="it-IT" b="0" dirty="0">
                <a:effectLst/>
                <a:latin typeface="Menlo" panose="020B0609030804020204" pitchFamily="49" charset="0"/>
              </a:rPr>
              <a:t> per eseguire una erosione e una dilatazion</a:t>
            </a:r>
            <a:r>
              <a:rPr lang="it-IT" dirty="0">
                <a:effectLst/>
                <a:latin typeface="Menlo" panose="020B0609030804020204" pitchFamily="49" charset="0"/>
              </a:rPr>
              <a:t>e. così facendo i bordi delle strutture risultano più definiti.</a:t>
            </a:r>
            <a:endParaRPr lang="it-IT" b="0" dirty="0">
              <a:effectLst/>
              <a:latin typeface="Menlo" panose="020B0609030804020204" pitchFamily="49" charset="0"/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F5EC30B7-0946-AA1E-ACD8-C7A30AA44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2042" y="2918297"/>
            <a:ext cx="3416888" cy="1759696"/>
          </a:xfrm>
          <a:custGeom>
            <a:avLst/>
            <a:gdLst/>
            <a:ahLst/>
            <a:cxnLst/>
            <a:rect l="l" t="t" r="r" b="b"/>
            <a:pathLst>
              <a:path w="3416888" h="3240120">
                <a:moveTo>
                  <a:pt x="0" y="0"/>
                </a:moveTo>
                <a:lnTo>
                  <a:pt x="3416888" y="0"/>
                </a:lnTo>
                <a:lnTo>
                  <a:pt x="3416888" y="3119948"/>
                </a:lnTo>
                <a:cubicBezTo>
                  <a:pt x="3416888" y="3186317"/>
                  <a:pt x="3363085" y="3240120"/>
                  <a:pt x="3296716" y="3240120"/>
                </a:cubicBezTo>
                <a:lnTo>
                  <a:pt x="120172" y="3240120"/>
                </a:lnTo>
                <a:cubicBezTo>
                  <a:pt x="53803" y="3240120"/>
                  <a:pt x="0" y="3186317"/>
                  <a:pt x="0" y="3119948"/>
                </a:cubicBezTo>
                <a:close/>
              </a:path>
            </a:pathLst>
          </a:cu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19461F50-F464-EECC-FCA9-325F05FA957E}"/>
              </a:ext>
            </a:extLst>
          </p:cNvPr>
          <p:cNvSpPr txBox="1"/>
          <p:nvPr/>
        </p:nvSpPr>
        <p:spPr>
          <a:xfrm>
            <a:off x="779807" y="5600042"/>
            <a:ext cx="962945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A_green_filled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binary_fill_holes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masked_A_green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structure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np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ones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((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)))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8AEB26D-EDD9-87A7-FF9F-93AE9291F934}"/>
              </a:ext>
            </a:extLst>
          </p:cNvPr>
          <p:cNvSpPr txBox="1"/>
          <p:nvPr/>
        </p:nvSpPr>
        <p:spPr>
          <a:xfrm>
            <a:off x="779807" y="6062870"/>
            <a:ext cx="1026919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masked_A_green_binary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A_green_filled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endParaRPr lang="it-IT" sz="14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A_green_eroded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ndi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it-IT" sz="1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binary_opening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masked_A_green_binary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structure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circleSE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30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))</a:t>
            </a:r>
          </a:p>
          <a:p>
            <a:br>
              <a:rPr lang="it-IT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</a:br>
            <a:endParaRPr lang="it-IT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6063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2E925FA-61FD-FF79-D5ED-056A02065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1" y="609600"/>
            <a:ext cx="6573685" cy="1905000"/>
          </a:xfrm>
        </p:spPr>
        <p:txBody>
          <a:bodyPr>
            <a:normAutofit/>
          </a:bodyPr>
          <a:lstStyle/>
          <a:p>
            <a:r>
              <a:rPr lang="it-IT" dirty="0"/>
              <a:t>Maschera: eliminazione piccoli oggetti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FCCE9DA-EE19-F278-7587-28A855B16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6573684" cy="1760622"/>
          </a:xfrm>
        </p:spPr>
        <p:txBody>
          <a:bodyPr anchor="t">
            <a:normAutofit/>
          </a:bodyPr>
          <a:lstStyle/>
          <a:p>
            <a:r>
              <a:rPr lang="it-IT" dirty="0"/>
              <a:t>Utilizzando la funzione </a:t>
            </a:r>
            <a:r>
              <a:rPr lang="it-IT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remove_small_objects</a:t>
            </a:r>
            <a:r>
              <a:rPr lang="it-IT" dirty="0"/>
              <a:t> sono stati eliminati piccoli oggetti riempiendo la maschera. La dimensione minima di questi è stata stimata partendo da informazioni già note sule cellule in analisi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B9D32ED-7C81-16D9-57C2-9FDB5FBFC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0839" y="2249928"/>
            <a:ext cx="3976788" cy="203810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1749C72-8DD4-C1E5-72AA-C9842A814C68}"/>
              </a:ext>
            </a:extLst>
          </p:cNvPr>
          <p:cNvSpPr txBox="1"/>
          <p:nvPr/>
        </p:nvSpPr>
        <p:spPr>
          <a:xfrm>
            <a:off x="643191" y="4729251"/>
            <a:ext cx="60976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min_size_g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34000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min_size_b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4000</a:t>
            </a:r>
            <a:endParaRPr lang="it-IT" sz="14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A5FC100E-6CB2-E23C-0BAF-020C44ABD403}"/>
              </a:ext>
            </a:extLst>
          </p:cNvPr>
          <p:cNvSpPr txBox="1"/>
          <p:nvPr/>
        </p:nvSpPr>
        <p:spPr>
          <a:xfrm>
            <a:off x="643190" y="5252471"/>
            <a:ext cx="1118625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A_green_clean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remove_small_objects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A_green_eroded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it-IT" sz="1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astype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bool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),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min_size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min_size_g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A_blue_clean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remove_small_objects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A_blue_eroded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it-IT" sz="1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astype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bool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),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min_size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min_size_b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b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</a:br>
            <a:endParaRPr lang="it-IT" sz="14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it-IT" sz="14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70307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CE9E98D-2887-3CE8-8325-D637E66C0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r>
              <a:rPr lang="it-IT" sz="2800"/>
              <a:t>Applicazione maschera e considerazioni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5092839-E934-DBC7-0B2C-C6F769FD52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 anchor="t">
            <a:normAutofit fontScale="92500" lnSpcReduction="20000"/>
          </a:bodyPr>
          <a:lstStyle/>
          <a:p>
            <a:r>
              <a:rPr lang="it-IT" sz="1800" dirty="0"/>
              <a:t>Si applicano ora le due maschere ottenute alle immagini di partenza.</a:t>
            </a:r>
          </a:p>
          <a:p>
            <a:r>
              <a:rPr lang="it-IT" sz="1800" dirty="0"/>
              <a:t>Si osserva che nessuna delle due è priva di rumore ma c’è stato un evidente miglioramento rispetto alla situazione iniziale.</a:t>
            </a:r>
          </a:p>
          <a:p>
            <a:r>
              <a:rPr lang="it-IT" sz="1800" dirty="0"/>
              <a:t>A causa di errori di erosione dovranno essere escluse dall’analisi alcune cellule del canale verde e alcuni nuclei del canale blu (oltre a quelle di bordo).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B3E0DC82-613F-108E-D24B-76EC863780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994" y="1496592"/>
            <a:ext cx="6916633" cy="3544774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8604025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9BCEF5-7F7F-2DE6-4717-BDEC156AB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r>
              <a:rPr lang="it-IT" sz="2800"/>
              <a:t>Labelling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6AF4458-4296-72B5-D61A-A963F954D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it-IT" sz="1700"/>
              <a:t>Utilizzo della funzione </a:t>
            </a:r>
            <a:r>
              <a:rPr lang="it-IT" sz="1700" b="0">
                <a:effectLst/>
                <a:latin typeface="Menlo" panose="020B0609030804020204" pitchFamily="49" charset="0"/>
              </a:rPr>
              <a:t>label </a:t>
            </a:r>
            <a:r>
              <a:rPr lang="it-IT" sz="1700"/>
              <a:t>per identificare e numerare le strutture in analisi</a:t>
            </a:r>
          </a:p>
          <a:p>
            <a:pPr>
              <a:lnSpc>
                <a:spcPct val="90000"/>
              </a:lnSpc>
            </a:pPr>
            <a:r>
              <a:rPr lang="it-IT" sz="1700"/>
              <a:t>nel canale verde vengono identificati 23 oggetti e in quello blu 28. quindi il canale blu ha un probabile problema di over-segmentation (particelle troppo piccole considerate) e il verde sia over-segmentation sia under-segmentation (cellule attaccate)</a:t>
            </a:r>
          </a:p>
          <a:p>
            <a:pPr>
              <a:lnSpc>
                <a:spcPct val="90000"/>
              </a:lnSpc>
            </a:pPr>
            <a:endParaRPr lang="it-IT" sz="170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C10F9ACF-D737-D28F-70A4-E115C9811D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994" y="1496592"/>
            <a:ext cx="6916633" cy="3544774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DC91C25A-F7E3-E983-1CFC-5497A9B22F54}"/>
              </a:ext>
            </a:extLst>
          </p:cNvPr>
          <p:cNvSpPr txBox="1"/>
          <p:nvPr/>
        </p:nvSpPr>
        <p:spPr>
          <a:xfrm>
            <a:off x="643192" y="6035674"/>
            <a:ext cx="55547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green_labels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num_green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ndi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it-IT" sz="1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label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A_green_clean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087213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F95822E-7173-9856-B5D0-4B157B970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1" y="609600"/>
            <a:ext cx="6573685" cy="1905000"/>
          </a:xfrm>
        </p:spPr>
        <p:txBody>
          <a:bodyPr>
            <a:normAutofit/>
          </a:bodyPr>
          <a:lstStyle/>
          <a:p>
            <a:r>
              <a:rPr lang="it-IT" dirty="0"/>
              <a:t>Cell </a:t>
            </a:r>
            <a:r>
              <a:rPr lang="it-IT" dirty="0" err="1"/>
              <a:t>segmentAtion</a:t>
            </a:r>
            <a:r>
              <a:rPr lang="it-IT" dirty="0"/>
              <a:t> (</a:t>
            </a:r>
            <a:r>
              <a:rPr lang="it-IT" dirty="0" err="1"/>
              <a:t>sottosegmentazione</a:t>
            </a:r>
            <a:r>
              <a:rPr lang="it-IT" dirty="0"/>
              <a:t>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DC65C56-37C3-B8EA-7907-FC5C5ECC8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6573684" cy="321627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it-IT" dirty="0"/>
              <a:t>La </a:t>
            </a:r>
            <a:r>
              <a:rPr lang="it-IT" dirty="0" err="1"/>
              <a:t>cell</a:t>
            </a:r>
            <a:r>
              <a:rPr lang="it-IT" dirty="0"/>
              <a:t> </a:t>
            </a:r>
            <a:r>
              <a:rPr lang="it-IT" dirty="0" err="1"/>
              <a:t>segmentation</a:t>
            </a:r>
            <a:r>
              <a:rPr lang="it-IT" dirty="0"/>
              <a:t> ha lo scopo di risolvere la </a:t>
            </a:r>
            <a:r>
              <a:rPr lang="it-IT" dirty="0" err="1"/>
              <a:t>sottosegmentazione</a:t>
            </a:r>
            <a:r>
              <a:rPr lang="it-IT" dirty="0"/>
              <a:t>.</a:t>
            </a:r>
          </a:p>
          <a:p>
            <a:pPr>
              <a:lnSpc>
                <a:spcPct val="90000"/>
              </a:lnSpc>
            </a:pPr>
            <a:r>
              <a:rPr lang="it-IT" dirty="0"/>
              <a:t>Come prima cosa si è utilizzata la funzione </a:t>
            </a:r>
            <a:r>
              <a:rPr lang="it-IT" sz="20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distance_transform_edt</a:t>
            </a:r>
            <a:r>
              <a:rPr lang="it-IT" sz="2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b="0" i="0" dirty="0">
                <a:effectLst/>
              </a:rPr>
              <a:t>che</a:t>
            </a:r>
            <a:r>
              <a:rPr lang="it-IT" dirty="0">
                <a:effectLst/>
                <a:latin typeface="Menlo" panose="020B0609030804020204" pitchFamily="49" charset="0"/>
              </a:rPr>
              <a:t> </a:t>
            </a:r>
            <a:r>
              <a:rPr lang="it-IT" b="0" i="0" dirty="0">
                <a:effectLst/>
              </a:rPr>
              <a:t>restituisce</a:t>
            </a:r>
            <a:r>
              <a:rPr lang="it-IT" dirty="0">
                <a:effectLst/>
                <a:latin typeface="Menlo" panose="020B0609030804020204" pitchFamily="49" charset="0"/>
              </a:rPr>
              <a:t> u</a:t>
            </a:r>
            <a:r>
              <a:rPr lang="it-IT" b="0" i="0" dirty="0">
                <a:effectLst/>
              </a:rPr>
              <a:t>n array in cui ogni pixel contiene la distanza euclidea dal pixel più vicino con valore </a:t>
            </a:r>
            <a:r>
              <a:rPr lang="it-IT" dirty="0"/>
              <a:t>0.</a:t>
            </a:r>
          </a:p>
          <a:p>
            <a:pPr>
              <a:lnSpc>
                <a:spcPct val="90000"/>
              </a:lnSpc>
            </a:pPr>
            <a:r>
              <a:rPr lang="it-IT" dirty="0">
                <a:effectLst/>
              </a:rPr>
              <a:t>È stata poi eseguita una dilatazione (</a:t>
            </a:r>
            <a:r>
              <a:rPr lang="it-IT" sz="20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maximum_filter</a:t>
            </a:r>
            <a:r>
              <a:rPr lang="it-IT" dirty="0">
                <a:effectLst/>
              </a:rPr>
              <a:t>) della trasformata delle distanze con una struttura circolare per rendere più evidenti i centri delle cellule</a:t>
            </a:r>
            <a:endParaRPr lang="it-IT" b="0" dirty="0">
              <a:effectLst/>
            </a:endParaRPr>
          </a:p>
        </p:txBody>
      </p:sp>
      <p:pic>
        <p:nvPicPr>
          <p:cNvPr id="5" name="Immagine 4" descr="Immagine che contiene schermata, Policromia, viola&#10;&#10;Descrizione generata automaticamente">
            <a:extLst>
              <a:ext uri="{FF2B5EF4-FFF2-40B4-BE49-F238E27FC236}">
                <a16:creationId xmlns:a16="http://schemas.microsoft.com/office/drawing/2014/main" id="{21641278-FB96-64E7-0A9E-4DBE08D8F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0839" y="1355150"/>
            <a:ext cx="3976788" cy="3827658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B3BDBC5-6713-9E32-8B39-ECCCFA14DEAD}"/>
              </a:ext>
            </a:extLst>
          </p:cNvPr>
          <p:cNvSpPr txBox="1"/>
          <p:nvPr/>
        </p:nvSpPr>
        <p:spPr>
          <a:xfrm>
            <a:off x="643190" y="5881785"/>
            <a:ext cx="8212051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dist_trans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ndi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it-IT" sz="1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distance_transform_edt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A_green_clean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dist_trans_dil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ndi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it-IT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filters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.maximum_filter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dist_trans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it-IT" sz="1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footprint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 </a:t>
            </a:r>
          </a:p>
          <a:p>
            <a:b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</a:br>
            <a:endParaRPr lang="it-IT" sz="14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it-IT" sz="14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6496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710930-004E-2638-013D-0A833D504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1" y="609600"/>
            <a:ext cx="6573685" cy="1905000"/>
          </a:xfrm>
        </p:spPr>
        <p:txBody>
          <a:bodyPr>
            <a:normAutofit/>
          </a:bodyPr>
          <a:lstStyle/>
          <a:p>
            <a:r>
              <a:rPr lang="it-IT" dirty="0"/>
              <a:t>Creazione </a:t>
            </a:r>
            <a:r>
              <a:rPr lang="it-IT" dirty="0" err="1"/>
              <a:t>seeds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5D459E6-67B7-53CC-9809-903828A738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6573684" cy="3216276"/>
          </a:xfrm>
        </p:spPr>
        <p:txBody>
          <a:bodyPr anchor="t">
            <a:normAutofit/>
          </a:bodyPr>
          <a:lstStyle/>
          <a:p>
            <a:r>
              <a:rPr lang="it-IT" dirty="0"/>
              <a:t>Dopo aver eseguito la </a:t>
            </a:r>
            <a:r>
              <a:rPr lang="it-IT" dirty="0" err="1"/>
              <a:t>cell</a:t>
            </a:r>
            <a:r>
              <a:rPr lang="it-IT" dirty="0"/>
              <a:t> </a:t>
            </a:r>
            <a:r>
              <a:rPr lang="it-IT" dirty="0" err="1"/>
              <a:t>segmentetion</a:t>
            </a:r>
            <a:r>
              <a:rPr lang="it-IT" dirty="0"/>
              <a:t> individuo i </a:t>
            </a:r>
            <a:r>
              <a:rPr lang="it-IT" dirty="0" err="1"/>
              <a:t>seeds</a:t>
            </a:r>
            <a:r>
              <a:rPr lang="it-IT" dirty="0"/>
              <a:t> per ogni cellula con la funzione </a:t>
            </a:r>
            <a:r>
              <a:rPr lang="it-IT" sz="20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peak_local_max</a:t>
            </a:r>
            <a:endParaRPr lang="it-IT" dirty="0">
              <a:solidFill>
                <a:srgbClr val="DCDCAA"/>
              </a:solidFill>
              <a:effectLst/>
              <a:latin typeface="Menlo" panose="020B0609030804020204" pitchFamily="49" charset="0"/>
            </a:endParaRPr>
          </a:p>
          <a:p>
            <a:r>
              <a:rPr lang="it-IT" dirty="0"/>
              <a:t>La funzione individua 25 </a:t>
            </a:r>
            <a:r>
              <a:rPr lang="it-IT" dirty="0" err="1"/>
              <a:t>seeds</a:t>
            </a:r>
            <a:r>
              <a:rPr lang="it-IT" dirty="0"/>
              <a:t> che corrispondono al nuovo numero di cellule identificate (prima della </a:t>
            </a:r>
            <a:r>
              <a:rPr lang="it-IT" dirty="0" err="1"/>
              <a:t>cell</a:t>
            </a:r>
            <a:r>
              <a:rPr lang="it-IT" dirty="0"/>
              <a:t> </a:t>
            </a:r>
            <a:r>
              <a:rPr lang="it-IT" dirty="0" err="1"/>
              <a:t>segmentation</a:t>
            </a:r>
            <a:r>
              <a:rPr lang="it-IT" dirty="0"/>
              <a:t> erano 23)</a:t>
            </a:r>
          </a:p>
          <a:p>
            <a:r>
              <a:rPr lang="it-IT" dirty="0">
                <a:effectLst/>
                <a:latin typeface="Menlo" panose="020B0609030804020204" pitchFamily="49" charset="0"/>
              </a:rPr>
              <a:t>La min </a:t>
            </a:r>
            <a:r>
              <a:rPr lang="it-IT" dirty="0" err="1">
                <a:effectLst/>
                <a:latin typeface="Menlo" panose="020B0609030804020204" pitchFamily="49" charset="0"/>
              </a:rPr>
              <a:t>distance</a:t>
            </a:r>
            <a:r>
              <a:rPr lang="it-IT" dirty="0">
                <a:effectLst/>
                <a:latin typeface="Menlo" panose="020B0609030804020204" pitchFamily="49" charset="0"/>
              </a:rPr>
              <a:t> è stata scelta paragonabile al raggio delle cellule</a:t>
            </a:r>
            <a:endParaRPr lang="it-IT" b="0" dirty="0">
              <a:effectLst/>
              <a:latin typeface="Menlo" panose="020B0609030804020204" pitchFamily="49" charset="0"/>
            </a:endParaRPr>
          </a:p>
          <a:p>
            <a:endParaRPr lang="it-IT" b="0" dirty="0">
              <a:effectLst/>
              <a:latin typeface="Menlo" panose="020B0609030804020204" pitchFamily="49" charset="0"/>
            </a:endParaRPr>
          </a:p>
          <a:p>
            <a:endParaRPr lang="it-IT" dirty="0"/>
          </a:p>
        </p:txBody>
      </p:sp>
      <p:pic>
        <p:nvPicPr>
          <p:cNvPr id="4" name="Immagine 3" descr="Immagine che contiene verde, schermata, Policromia&#10;&#10;Descrizione generata automaticamente">
            <a:extLst>
              <a:ext uri="{FF2B5EF4-FFF2-40B4-BE49-F238E27FC236}">
                <a16:creationId xmlns:a16="http://schemas.microsoft.com/office/drawing/2014/main" id="{D0D5B625-9B4D-73CE-1D20-F0936468DB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0839" y="1355150"/>
            <a:ext cx="3976788" cy="3827658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B4A74595-9A8B-0B7F-BCCE-FB48B1DD4654}"/>
              </a:ext>
            </a:extLst>
          </p:cNvPr>
          <p:cNvSpPr txBox="1"/>
          <p:nvPr/>
        </p:nvSpPr>
        <p:spPr>
          <a:xfrm>
            <a:off x="881231" y="5725180"/>
            <a:ext cx="72328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seedLoc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peak_local_max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dist_trans_dil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min_distance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150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962120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18CE4F-5B99-3FD2-4F4A-D196CD8CD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1" y="609600"/>
            <a:ext cx="6573685" cy="1905000"/>
          </a:xfrm>
        </p:spPr>
        <p:txBody>
          <a:bodyPr>
            <a:normAutofit/>
          </a:bodyPr>
          <a:lstStyle/>
          <a:p>
            <a:r>
              <a:rPr lang="it-IT" dirty="0" err="1"/>
              <a:t>Watershed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AECE285-BA2B-FC40-A6DE-1458ADD0B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6573684" cy="1905000"/>
          </a:xfrm>
        </p:spPr>
        <p:txBody>
          <a:bodyPr anchor="t">
            <a:normAutofit/>
          </a:bodyPr>
          <a:lstStyle/>
          <a:p>
            <a:r>
              <a:rPr lang="it-IT" dirty="0"/>
              <a:t>Attraverso la finzione </a:t>
            </a:r>
            <a:r>
              <a:rPr lang="it-IT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watershed</a:t>
            </a:r>
            <a:r>
              <a:rPr lang="it-IT" dirty="0"/>
              <a:t> si è eseguita una segmentazione delle immagini sia con la maschera sia senza. Questa funzione richiede la presenza di </a:t>
            </a:r>
            <a:r>
              <a:rPr lang="it-IT" dirty="0" err="1"/>
              <a:t>seeds</a:t>
            </a:r>
            <a:r>
              <a:rPr lang="it-IT" dirty="0"/>
              <a:t> già identificati. I </a:t>
            </a:r>
            <a:r>
              <a:rPr lang="it-IT" dirty="0" err="1"/>
              <a:t>seeds</a:t>
            </a:r>
            <a:r>
              <a:rPr lang="it-IT" dirty="0"/>
              <a:t> </a:t>
            </a:r>
            <a:r>
              <a:rPr lang="it-IT" dirty="0" err="1"/>
              <a:t>inidicano</a:t>
            </a:r>
            <a:r>
              <a:rPr lang="it-IT" dirty="0"/>
              <a:t> il punto di partenza per la colorazione (massimi di intensità)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1C5FB68-DD25-6DC9-3CCF-58BA44D54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1952" y="2630904"/>
            <a:ext cx="4682743" cy="1545304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93814827-6306-7A27-3E6C-EC12F70D0DA2}"/>
              </a:ext>
            </a:extLst>
          </p:cNvPr>
          <p:cNvSpPr txBox="1"/>
          <p:nvPr/>
        </p:nvSpPr>
        <p:spPr>
          <a:xfrm>
            <a:off x="881231" y="4864306"/>
            <a:ext cx="1081346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ws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watershed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filtered_images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][:,:,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],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seeds_labeled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connectivity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compactness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0.1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</a:p>
          <a:p>
            <a:r>
              <a:rPr lang="it-IT" sz="1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			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watershed_line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True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it-IT" sz="1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mask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A_green_clean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br>
              <a:rPr lang="it-IT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</a:br>
            <a:endParaRPr lang="it-IT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7093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9F0F5C8-02B4-D6A4-6409-C5E0EAB79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1" y="609600"/>
            <a:ext cx="11263260" cy="1905000"/>
          </a:xfrm>
        </p:spPr>
        <p:txBody>
          <a:bodyPr>
            <a:normAutofit/>
          </a:bodyPr>
          <a:lstStyle/>
          <a:p>
            <a:r>
              <a:rPr lang="it-IT" dirty="0" err="1"/>
              <a:t>Postprocessing</a:t>
            </a:r>
            <a:r>
              <a:rPr lang="it-IT" dirty="0"/>
              <a:t>: eliminazione cellule di bordo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F5546D5-194E-2CAA-8AFF-7100D4FF4E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6573684" cy="3216276"/>
          </a:xfrm>
        </p:spPr>
        <p:txBody>
          <a:bodyPr anchor="t">
            <a:normAutofit/>
          </a:bodyPr>
          <a:lstStyle/>
          <a:p>
            <a:r>
              <a:rPr lang="it-IT" dirty="0"/>
              <a:t>È stata costruita una maschera di confine </a:t>
            </a:r>
            <a:r>
              <a:rPr lang="it-IT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boundary_mask</a:t>
            </a:r>
            <a:r>
              <a:rPr lang="it-IT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dirty="0"/>
              <a:t>attraverso una erosione </a:t>
            </a:r>
          </a:p>
          <a:p>
            <a:r>
              <a:rPr lang="it-IT" dirty="0"/>
              <a:t>È stata poi definita una funzione </a:t>
            </a:r>
            <a:r>
              <a:rPr lang="it-IT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sremove_border_cell</a:t>
            </a:r>
            <a:r>
              <a:rPr lang="it-IT" dirty="0">
                <a:effectLst/>
                <a:latin typeface="Menlo" panose="020B0609030804020204" pitchFamily="49" charset="0"/>
              </a:rPr>
              <a:t> </a:t>
            </a:r>
            <a:r>
              <a:rPr lang="it-IT" dirty="0"/>
              <a:t>che rimuove le cellule di bordo utilizzando la maschera binaria precedentemente realizzata</a:t>
            </a:r>
          </a:p>
          <a:p>
            <a:r>
              <a:rPr lang="it-IT" dirty="0"/>
              <a:t>Così facendo si evita che cellule non interamente presenti nel campo di acquisizione dell’immagine alterino i parametri di interesse</a:t>
            </a:r>
          </a:p>
          <a:p>
            <a:pPr marL="0" indent="0">
              <a:buNone/>
            </a:pPr>
            <a:endParaRPr lang="it-IT" dirty="0"/>
          </a:p>
        </p:txBody>
      </p:sp>
      <p:pic>
        <p:nvPicPr>
          <p:cNvPr id="4" name="Immagine 3" descr="Immagine che contiene schermata, Policromia&#10;&#10;Descrizione generata automaticamente">
            <a:extLst>
              <a:ext uri="{FF2B5EF4-FFF2-40B4-BE49-F238E27FC236}">
                <a16:creationId xmlns:a16="http://schemas.microsoft.com/office/drawing/2014/main" id="{DBB6C6A9-A468-5FFD-8A40-90D028AD8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0839" y="2334435"/>
            <a:ext cx="3976788" cy="1869089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41A10CCC-A033-A9D5-B86C-AE0183B32E82}"/>
              </a:ext>
            </a:extLst>
          </p:cNvPr>
          <p:cNvSpPr txBox="1"/>
          <p:nvPr/>
        </p:nvSpPr>
        <p:spPr>
          <a:xfrm>
            <a:off x="437667" y="5512454"/>
            <a:ext cx="111099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boundary_mask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np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ones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ws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shape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dtype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bool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boundary_mask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np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logical_not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ndi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it-IT" sz="1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binary_erosion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boundary_mask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iterations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15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border_value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30536601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BC253E-5A08-56D4-8C3E-760E6FE07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478" y="644803"/>
            <a:ext cx="8555119" cy="1736622"/>
          </a:xfrm>
        </p:spPr>
        <p:txBody>
          <a:bodyPr>
            <a:normAutofit/>
          </a:bodyPr>
          <a:lstStyle/>
          <a:p>
            <a:r>
              <a:rPr lang="it-IT" dirty="0" err="1"/>
              <a:t>Postprocessing</a:t>
            </a:r>
            <a:r>
              <a:rPr lang="it-IT" dirty="0"/>
              <a:t>: eliminazione </a:t>
            </a:r>
            <a:r>
              <a:rPr lang="it-IT" dirty="0" err="1"/>
              <a:t>outliers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A9EF836-6A14-EF6D-B785-B0DC24B5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878" y="2232844"/>
            <a:ext cx="3903181" cy="3546196"/>
          </a:xfrm>
        </p:spPr>
        <p:txBody>
          <a:bodyPr>
            <a:normAutofit/>
          </a:bodyPr>
          <a:lstStyle/>
          <a:p>
            <a:r>
              <a:rPr lang="it-IT" dirty="0"/>
              <a:t>Nell’immagine del canale verde si è eliminata la cellula 15 perché di forma evidentemente irregolare anche dopo le operazioni di pulizia</a:t>
            </a:r>
          </a:p>
          <a:p>
            <a:r>
              <a:rPr lang="it-IT" dirty="0"/>
              <a:t>Nell’immagine del canale blu sono stati eliminati i nuclei 1, 3, 4, 5, 6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06EA592-4E50-260E-459E-A3127FB442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729" r="6" b="7510"/>
          <a:stretch>
            <a:fillRect/>
          </a:stretch>
        </p:blipFill>
        <p:spPr>
          <a:xfrm>
            <a:off x="5055764" y="2666999"/>
            <a:ext cx="2990088" cy="2677887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8CB59A9F-806A-3966-5974-70F65A80F50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" b="6153"/>
          <a:stretch>
            <a:fillRect/>
          </a:stretch>
        </p:blipFill>
        <p:spPr>
          <a:xfrm>
            <a:off x="8447321" y="2666999"/>
            <a:ext cx="2991801" cy="2677887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5209072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DBB01F-CD65-6E7B-66DE-7572783E8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1" y="422102"/>
            <a:ext cx="11891708" cy="1905000"/>
          </a:xfrm>
        </p:spPr>
        <p:txBody>
          <a:bodyPr>
            <a:normAutofit/>
          </a:bodyPr>
          <a:lstStyle/>
          <a:p>
            <a:r>
              <a:rPr lang="it-IT" dirty="0" err="1"/>
              <a:t>Postprocessing</a:t>
            </a:r>
            <a:r>
              <a:rPr lang="it-IT" dirty="0"/>
              <a:t>: bordi oggetti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2B10EDC-F855-8C93-09C0-B0A7EEE1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1" y="2258543"/>
            <a:ext cx="3877051" cy="3909344"/>
          </a:xfrm>
        </p:spPr>
        <p:txBody>
          <a:bodyPr anchor="t"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it-IT" dirty="0"/>
              <a:t>Per ottimizzare conti successivi sono stati evidenziati i bordi delle cellule del canale verde e dei nuclei del canale blu</a:t>
            </a:r>
          </a:p>
          <a:p>
            <a:pPr>
              <a:lnSpc>
                <a:spcPct val="90000"/>
              </a:lnSpc>
            </a:pPr>
            <a:r>
              <a:rPr lang="it-IT" dirty="0"/>
              <a:t>Per farlo in entrambi i casi è stata creata una maschera . È stata poi applicata un’erosione binaria alla maschera e confrontata la maschera originale con quella erosa si è selezionato il bordo</a:t>
            </a:r>
          </a:p>
          <a:p>
            <a:pPr>
              <a:lnSpc>
                <a:spcPct val="90000"/>
              </a:lnSpc>
            </a:pPr>
            <a:r>
              <a:rPr lang="it-IT" dirty="0"/>
              <a:t>Successivamente è stata applicata una dilatazione ai bordi per renderli più evidenti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E27C8AA1-0FA1-99B1-9A67-6955FFE51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2175" y="2327102"/>
            <a:ext cx="6916633" cy="309519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270667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11768C-691C-DB4A-35DC-31EC8A804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468582"/>
          </a:xfrm>
        </p:spPr>
        <p:txBody>
          <a:bodyPr>
            <a:normAutofit/>
          </a:bodyPr>
          <a:lstStyle/>
          <a:p>
            <a:r>
              <a:rPr lang="it-IT"/>
              <a:t>Presentazione obiettivi</a:t>
            </a:r>
          </a:p>
        </p:txBody>
      </p:sp>
      <p:graphicFrame>
        <p:nvGraphicFramePr>
          <p:cNvPr id="12" name="Segnaposto contenuto 2">
            <a:extLst>
              <a:ext uri="{FF2B5EF4-FFF2-40B4-BE49-F238E27FC236}">
                <a16:creationId xmlns:a16="http://schemas.microsoft.com/office/drawing/2014/main" id="{7B6CC9D3-7E10-B315-38F6-F6F01EA644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813453"/>
              </p:ext>
            </p:extLst>
          </p:nvPr>
        </p:nvGraphicFramePr>
        <p:xfrm>
          <a:off x="1141413" y="2286000"/>
          <a:ext cx="9906000" cy="3387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779859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57C57DE-0750-992B-5635-17E395F01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0829" y="-337457"/>
            <a:ext cx="7461981" cy="116477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100" dirty="0" err="1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Visualizzazione</a:t>
            </a:r>
            <a:r>
              <a:rPr lang="en-US" sz="31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</a:t>
            </a:r>
            <a:r>
              <a:rPr lang="en-US" sz="3100" dirty="0" err="1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risultati</a:t>
            </a:r>
            <a:endParaRPr lang="en-US" sz="3100" dirty="0"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D7C61F73-4A8C-3B31-1592-7DE474C729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64229" y="1161329"/>
            <a:ext cx="6387806" cy="453534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41238630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E39B5E-3B88-CEC7-7EC5-ED54D03F5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4363271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100" dirty="0" err="1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Grazie</a:t>
            </a:r>
            <a:r>
              <a:rPr lang="en-US" sz="41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per </a:t>
            </a:r>
            <a:r>
              <a:rPr lang="en-US" sz="4100" dirty="0" err="1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l’attenzione</a:t>
            </a:r>
            <a:endParaRPr lang="en-US" sz="4100" dirty="0"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pic>
        <p:nvPicPr>
          <p:cNvPr id="6" name="Picture 5" descr="Testa di una rana con metà del suo corpo immerso nell’acqua">
            <a:extLst>
              <a:ext uri="{FF2B5EF4-FFF2-40B4-BE49-F238E27FC236}">
                <a16:creationId xmlns:a16="http://schemas.microsoft.com/office/drawing/2014/main" id="{EDE1ED01-CCDC-8731-1945-96355D4BE13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6520" b="19663"/>
          <a:stretch>
            <a:fillRect/>
          </a:stretch>
        </p:blipFill>
        <p:spPr>
          <a:xfrm>
            <a:off x="20" y="10"/>
            <a:ext cx="12191980" cy="4273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7446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114B97C-EEB4-1710-8843-114E3D586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/>
              <a:t>Stima dei parametri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6CEE1A2-3F03-964D-4A68-A6F58967BF05}"/>
              </a:ext>
            </a:extLst>
          </p:cNvPr>
          <p:cNvSpPr txBox="1"/>
          <p:nvPr/>
        </p:nvSpPr>
        <p:spPr>
          <a:xfrm>
            <a:off x="643192" y="2666999"/>
            <a:ext cx="3643674" cy="32162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A PARTIRE DALLE IMMAGINI DEFINITIVE SNO STATI ESTRATTI I SEGUENTI PARAMETRIPER OGNI OGGETTO SELEZIONATO E, SUCCESSIVAMENTE, I VALORI SONO STATI MEDIATI SU TUTTI GLI OGGETTI. 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SI RIPORTANO DI SEGUITO I VALORI OTTENUTI.</a:t>
            </a:r>
          </a:p>
        </p:txBody>
      </p:sp>
      <p:graphicFrame>
        <p:nvGraphicFramePr>
          <p:cNvPr id="6" name="Segnaposto contenuto 5">
            <a:extLst>
              <a:ext uri="{FF2B5EF4-FFF2-40B4-BE49-F238E27FC236}">
                <a16:creationId xmlns:a16="http://schemas.microsoft.com/office/drawing/2014/main" id="{9FA821FA-CD97-29C9-6028-A701E5C7D2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4724726"/>
              </p:ext>
            </p:extLst>
          </p:nvPr>
        </p:nvGraphicFramePr>
        <p:xfrm>
          <a:off x="4286866" y="1102659"/>
          <a:ext cx="7395885" cy="4769406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28471">
                  <a:extLst>
                    <a:ext uri="{9D8B030D-6E8A-4147-A177-3AD203B41FA5}">
                      <a16:colId xmlns:a16="http://schemas.microsoft.com/office/drawing/2014/main" val="568733485"/>
                    </a:ext>
                  </a:extLst>
                </a:gridCol>
                <a:gridCol w="683664">
                  <a:extLst>
                    <a:ext uri="{9D8B030D-6E8A-4147-A177-3AD203B41FA5}">
                      <a16:colId xmlns:a16="http://schemas.microsoft.com/office/drawing/2014/main" val="1246786835"/>
                    </a:ext>
                  </a:extLst>
                </a:gridCol>
                <a:gridCol w="761699">
                  <a:extLst>
                    <a:ext uri="{9D8B030D-6E8A-4147-A177-3AD203B41FA5}">
                      <a16:colId xmlns:a16="http://schemas.microsoft.com/office/drawing/2014/main" val="2857188572"/>
                    </a:ext>
                  </a:extLst>
                </a:gridCol>
                <a:gridCol w="831454">
                  <a:extLst>
                    <a:ext uri="{9D8B030D-6E8A-4147-A177-3AD203B41FA5}">
                      <a16:colId xmlns:a16="http://schemas.microsoft.com/office/drawing/2014/main" val="1382053055"/>
                    </a:ext>
                  </a:extLst>
                </a:gridCol>
                <a:gridCol w="949687">
                  <a:extLst>
                    <a:ext uri="{9D8B030D-6E8A-4147-A177-3AD203B41FA5}">
                      <a16:colId xmlns:a16="http://schemas.microsoft.com/office/drawing/2014/main" val="177321943"/>
                    </a:ext>
                  </a:extLst>
                </a:gridCol>
                <a:gridCol w="824361">
                  <a:extLst>
                    <a:ext uri="{9D8B030D-6E8A-4147-A177-3AD203B41FA5}">
                      <a16:colId xmlns:a16="http://schemas.microsoft.com/office/drawing/2014/main" val="3942969402"/>
                    </a:ext>
                  </a:extLst>
                </a:gridCol>
                <a:gridCol w="699035">
                  <a:extLst>
                    <a:ext uri="{9D8B030D-6E8A-4147-A177-3AD203B41FA5}">
                      <a16:colId xmlns:a16="http://schemas.microsoft.com/office/drawing/2014/main" val="4245156874"/>
                    </a:ext>
                  </a:extLst>
                </a:gridCol>
                <a:gridCol w="831454">
                  <a:extLst>
                    <a:ext uri="{9D8B030D-6E8A-4147-A177-3AD203B41FA5}">
                      <a16:colId xmlns:a16="http://schemas.microsoft.com/office/drawing/2014/main" val="1616397187"/>
                    </a:ext>
                  </a:extLst>
                </a:gridCol>
                <a:gridCol w="824361">
                  <a:extLst>
                    <a:ext uri="{9D8B030D-6E8A-4147-A177-3AD203B41FA5}">
                      <a16:colId xmlns:a16="http://schemas.microsoft.com/office/drawing/2014/main" val="1111171843"/>
                    </a:ext>
                  </a:extLst>
                </a:gridCol>
                <a:gridCol w="761699">
                  <a:extLst>
                    <a:ext uri="{9D8B030D-6E8A-4147-A177-3AD203B41FA5}">
                      <a16:colId xmlns:a16="http://schemas.microsoft.com/office/drawing/2014/main" val="1703100164"/>
                    </a:ext>
                  </a:extLst>
                </a:gridCol>
              </a:tblGrid>
              <a:tr h="969545">
                <a:tc>
                  <a:txBody>
                    <a:bodyPr/>
                    <a:lstStyle/>
                    <a:p>
                      <a:pPr algn="r" fontAlgn="ctr"/>
                      <a:endParaRPr lang="it-IT" sz="1000" b="1" cap="none" spc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45175" marR="32268" marT="64536" marB="6453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000" b="1" cap="none" spc="0">
                          <a:solidFill>
                            <a:schemeClr val="bg1"/>
                          </a:solidFill>
                          <a:effectLst/>
                        </a:rPr>
                        <a:t>Statistic</a:t>
                      </a:r>
                    </a:p>
                  </a:txBody>
                  <a:tcPr marL="45175" marR="32268" marT="64536" marB="6453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000" b="1" cap="none" spc="0">
                          <a:solidFill>
                            <a:schemeClr val="bg1"/>
                          </a:solidFill>
                          <a:effectLst/>
                        </a:rPr>
                        <a:t>Green Mean</a:t>
                      </a:r>
                    </a:p>
                  </a:txBody>
                  <a:tcPr marL="45175" marR="32268" marT="64536" marB="6453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000" b="1" cap="none" spc="0" dirty="0">
                          <a:solidFill>
                            <a:schemeClr val="bg1"/>
                          </a:solidFill>
                          <a:effectLst/>
                        </a:rPr>
                        <a:t>Green Membrane </a:t>
                      </a:r>
                      <a:r>
                        <a:rPr lang="it-IT" sz="1000" b="1" cap="none" spc="0" dirty="0" err="1">
                          <a:solidFill>
                            <a:schemeClr val="bg1"/>
                          </a:solidFill>
                          <a:effectLst/>
                        </a:rPr>
                        <a:t>Mean</a:t>
                      </a:r>
                      <a:endParaRPr lang="it-IT" sz="1000" b="1" cap="none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45175" marR="32268" marT="64536" marB="6453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000" b="1" cap="none" spc="0" dirty="0">
                          <a:solidFill>
                            <a:schemeClr val="bg1"/>
                          </a:solidFill>
                          <a:effectLst/>
                        </a:rPr>
                        <a:t>Cell Area</a:t>
                      </a:r>
                    </a:p>
                  </a:txBody>
                  <a:tcPr marL="45175" marR="32268" marT="64536" marB="6453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000" b="1" cap="none" spc="0" dirty="0">
                          <a:solidFill>
                            <a:schemeClr val="bg1"/>
                          </a:solidFill>
                          <a:effectLst/>
                        </a:rPr>
                        <a:t>Cell Edge</a:t>
                      </a:r>
                    </a:p>
                  </a:txBody>
                  <a:tcPr marL="45175" marR="32268" marT="64536" marB="6453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000" b="1" cap="none" spc="0">
                          <a:solidFill>
                            <a:schemeClr val="bg1"/>
                          </a:solidFill>
                          <a:effectLst/>
                        </a:rPr>
                        <a:t>Blue Mean</a:t>
                      </a:r>
                    </a:p>
                  </a:txBody>
                  <a:tcPr marL="45175" marR="32268" marT="64536" marB="6453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000" b="1" cap="none" spc="0">
                          <a:solidFill>
                            <a:schemeClr val="bg1"/>
                          </a:solidFill>
                          <a:effectLst/>
                        </a:rPr>
                        <a:t>Blue Membrane Mean</a:t>
                      </a:r>
                    </a:p>
                  </a:txBody>
                  <a:tcPr marL="45175" marR="32268" marT="64536" marB="6453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000" b="1" cap="none" spc="0">
                          <a:solidFill>
                            <a:schemeClr val="bg1"/>
                          </a:solidFill>
                          <a:effectLst/>
                        </a:rPr>
                        <a:t>Nucleus Area</a:t>
                      </a:r>
                    </a:p>
                  </a:txBody>
                  <a:tcPr marL="45175" marR="32268" marT="64536" marB="6453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t-IT" sz="1000" b="1" cap="none" spc="0">
                          <a:solidFill>
                            <a:schemeClr val="bg1"/>
                          </a:solidFill>
                          <a:effectLst/>
                        </a:rPr>
                        <a:t>Nucleus Edge</a:t>
                      </a:r>
                    </a:p>
                  </a:txBody>
                  <a:tcPr marL="45175" marR="32268" marT="64536" marB="6453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223508"/>
                  </a:ext>
                </a:extLst>
              </a:tr>
              <a:tr h="685565">
                <a:tc>
                  <a:txBody>
                    <a:bodyPr/>
                    <a:lstStyle/>
                    <a:p>
                      <a:pPr algn="r" fontAlgn="ctr"/>
                      <a:r>
                        <a:rPr lang="it-IT" sz="800" b="0" cap="none" spc="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Mean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114.814965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163.666351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93839.100000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1126.100000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35.860354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76.002907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6959.90000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255.900000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9119613"/>
                  </a:ext>
                </a:extLst>
              </a:tr>
              <a:tr h="1057601">
                <a:tc>
                  <a:txBody>
                    <a:bodyPr/>
                    <a:lstStyle/>
                    <a:p>
                      <a:pPr algn="r" fontAlgn="ctr"/>
                      <a:r>
                        <a:rPr lang="it-IT" sz="800" b="0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Standard Deviation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13.775451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17.911567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15591.244206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91.165728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11.383908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20.451973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4354.56992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151.865697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140035"/>
                  </a:ext>
                </a:extLst>
              </a:tr>
              <a:tr h="685565">
                <a:tc>
                  <a:txBody>
                    <a:bodyPr/>
                    <a:lstStyle/>
                    <a:p>
                      <a:pPr algn="r" fontAlgn="ctr"/>
                      <a:r>
                        <a:rPr lang="it-IT" sz="800" b="0" cap="none" spc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Max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145.040113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192.761706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137308.000000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1349.000000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63.425665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122.691139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13715.00000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429.000000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8807810"/>
                  </a:ext>
                </a:extLst>
              </a:tr>
              <a:tr h="685565">
                <a:tc>
                  <a:txBody>
                    <a:bodyPr/>
                    <a:lstStyle/>
                    <a:p>
                      <a:pPr algn="r" fontAlgn="ctr"/>
                      <a:r>
                        <a:rPr lang="it-IT" sz="800" b="0" cap="none" spc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Min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91.517787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129.401401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67087.000000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950.000000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21.041346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53.804054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 dirty="0">
                          <a:solidFill>
                            <a:schemeClr val="tx1"/>
                          </a:solidFill>
                          <a:effectLst/>
                        </a:rPr>
                        <a:t>0.00000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0.000000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2022965"/>
                  </a:ext>
                </a:extLst>
              </a:tr>
              <a:tr h="685565">
                <a:tc>
                  <a:txBody>
                    <a:bodyPr/>
                    <a:lstStyle/>
                    <a:p>
                      <a:pPr algn="r" fontAlgn="ctr"/>
                      <a:r>
                        <a:rPr lang="it-IT" sz="800" b="0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Median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115.507145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166.676043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91753.000000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1131.000000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34.003549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67.245509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>
                          <a:solidFill>
                            <a:schemeClr val="tx1"/>
                          </a:solidFill>
                          <a:effectLst/>
                        </a:rPr>
                        <a:t>8114.00000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800" cap="none" spc="0" dirty="0">
                          <a:solidFill>
                            <a:schemeClr val="tx1"/>
                          </a:solidFill>
                          <a:effectLst/>
                        </a:rPr>
                        <a:t>319.500000</a:t>
                      </a:r>
                    </a:p>
                  </a:txBody>
                  <a:tcPr marL="45175" marR="32268" marT="17335" marB="6453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76767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3365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46414A0-CE74-53B5-8BC5-82E95199A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468582"/>
          </a:xfrm>
        </p:spPr>
        <p:txBody>
          <a:bodyPr>
            <a:normAutofit/>
          </a:bodyPr>
          <a:lstStyle/>
          <a:p>
            <a:r>
              <a:rPr lang="it-IT"/>
              <a:t>Procedimento </a:t>
            </a:r>
          </a:p>
        </p:txBody>
      </p:sp>
      <p:graphicFrame>
        <p:nvGraphicFramePr>
          <p:cNvPr id="16" name="Segnaposto contenuto 2">
            <a:extLst>
              <a:ext uri="{FF2B5EF4-FFF2-40B4-BE49-F238E27FC236}">
                <a16:creationId xmlns:a16="http://schemas.microsoft.com/office/drawing/2014/main" id="{304427FD-DFE9-6199-9C34-7C3C1CEFDE9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3309055"/>
              </p:ext>
            </p:extLst>
          </p:nvPr>
        </p:nvGraphicFramePr>
        <p:xfrm>
          <a:off x="1141413" y="2286000"/>
          <a:ext cx="9906000" cy="3387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90778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0EF22A-7891-6FE4-BE42-F924E6EC1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r>
              <a:rPr lang="it-IT" sz="2800"/>
              <a:t>Acquisizione immagini e operazioni preliminari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03600F6-079D-4FD5-883F-751846F902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 anchor="t">
            <a:normAutofit/>
          </a:bodyPr>
          <a:lstStyle/>
          <a:p>
            <a:r>
              <a:rPr lang="it-IT" sz="1800" dirty="0"/>
              <a:t>L’immagine designata all’analisi è stata importata in formato jpg</a:t>
            </a:r>
          </a:p>
          <a:p>
            <a:r>
              <a:rPr lang="it-IT" sz="1800" dirty="0"/>
              <a:t>L’immagine caricata è stata convertita in array </a:t>
            </a:r>
            <a:r>
              <a:rPr lang="it-IT" sz="1800" dirty="0" err="1"/>
              <a:t>numpy</a:t>
            </a:r>
            <a:r>
              <a:rPr lang="it-IT" sz="1800" dirty="0"/>
              <a:t> per consentire successive operazioni numeriche e elaborazioni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B33F663-94B4-BBEA-6793-60BF8859CA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472" t="4080" r="-20" b="66053"/>
          <a:stretch/>
        </p:blipFill>
        <p:spPr>
          <a:xfrm>
            <a:off x="5082445" y="693474"/>
            <a:ext cx="5847651" cy="5471052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03502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DC8324B-C7AE-1B7C-A9D7-B2C7584EC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65018"/>
            <a:ext cx="3265317" cy="1849582"/>
          </a:xfrm>
        </p:spPr>
        <p:txBody>
          <a:bodyPr>
            <a:normAutofit/>
          </a:bodyPr>
          <a:lstStyle/>
          <a:p>
            <a:r>
              <a:rPr lang="it-IT" sz="3600" dirty="0"/>
              <a:t>Separazione canali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402869-4441-D559-4611-DD00DB3613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8509" y="906462"/>
            <a:ext cx="7063894" cy="321627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it-IT" sz="1800" dirty="0"/>
              <a:t>La prima operazione eseguita è stata quella di inversione dei  colori dell’immagine per favorirne la leggibilità assegnando al valore massimo di </a:t>
            </a:r>
            <a:r>
              <a:rPr lang="it-IT" sz="1800" i="1" dirty="0"/>
              <a:t>intensità</a:t>
            </a:r>
            <a:r>
              <a:rPr lang="it-IT" sz="1800" dirty="0"/>
              <a:t> il colore più chiaro della scala</a:t>
            </a:r>
          </a:p>
          <a:p>
            <a:pPr>
              <a:lnSpc>
                <a:spcPct val="90000"/>
              </a:lnSpc>
            </a:pPr>
            <a:r>
              <a:rPr lang="it-IT" sz="1800" dirty="0"/>
              <a:t>Si è deciso di separare i diversi canali (rosso, verde e blu) per ottimizzare l’analisi di una determinata struttura. 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99CF6656-0ABC-EFF5-6D7D-E7E13D5BE8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" r="-20" b="66053"/>
          <a:stretch/>
        </p:blipFill>
        <p:spPr>
          <a:xfrm>
            <a:off x="308158" y="3017163"/>
            <a:ext cx="11575683" cy="2652475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940211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09B72E-01AA-7366-FD49-3F0D12854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1" y="609600"/>
            <a:ext cx="6573685" cy="1905000"/>
          </a:xfrm>
        </p:spPr>
        <p:txBody>
          <a:bodyPr>
            <a:normAutofit/>
          </a:bodyPr>
          <a:lstStyle/>
          <a:p>
            <a:r>
              <a:rPr lang="it-IT" dirty="0"/>
              <a:t>Convoluzione gaussiana (filtro)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DADF076-BB06-E417-D03D-1C76BA1078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6573684" cy="2216286"/>
          </a:xfrm>
        </p:spPr>
        <p:txBody>
          <a:bodyPr anchor="t">
            <a:normAutofit/>
          </a:bodyPr>
          <a:lstStyle/>
          <a:p>
            <a:r>
              <a:rPr lang="it-IT" dirty="0"/>
              <a:t>La convoluzione gaussiana è stata usata per una iniziale riduzione del rumore. L’effetto ottenuto è di parziale sfocatura dell’immagine</a:t>
            </a:r>
          </a:p>
          <a:p>
            <a:r>
              <a:rPr lang="it-IT" dirty="0"/>
              <a:t>Per eseguire applicare questo filtro è stata utilizzata la funzione </a:t>
            </a:r>
            <a:r>
              <a:rPr kumimoji="0" lang="it-IT" sz="2000" b="0" i="0" u="none" strike="noStrike" kern="1200" cap="small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gaussian_filter</a:t>
            </a:r>
            <a:r>
              <a:rPr lang="it-IT" dirty="0"/>
              <a:t> della libreria </a:t>
            </a:r>
            <a:r>
              <a:rPr lang="it-IT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scipy</a:t>
            </a:r>
            <a:r>
              <a:rPr lang="it-IT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it-IT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ndimage</a:t>
            </a:r>
            <a:endParaRPr lang="it-IT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it-IT" dirty="0"/>
          </a:p>
          <a:p>
            <a:endParaRPr lang="it-IT" dirty="0"/>
          </a:p>
        </p:txBody>
      </p:sp>
      <p:pic>
        <p:nvPicPr>
          <p:cNvPr id="4" name="Immagine 3" descr="Immagine che contiene modello, Policromia, carta da regalo&#10;&#10;Descrizione generata automaticamente">
            <a:extLst>
              <a:ext uri="{FF2B5EF4-FFF2-40B4-BE49-F238E27FC236}">
                <a16:creationId xmlns:a16="http://schemas.microsoft.com/office/drawing/2014/main" id="{8EE5C648-077D-6FCB-F1A6-3DD2C6B6EB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82" b="66383"/>
          <a:stretch/>
        </p:blipFill>
        <p:spPr>
          <a:xfrm>
            <a:off x="7570839" y="2590918"/>
            <a:ext cx="3976788" cy="1356122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F8E3AE1A-A614-22FB-8D45-EA0BBF3827B3}"/>
              </a:ext>
            </a:extLst>
          </p:cNvPr>
          <p:cNvSpPr txBox="1"/>
          <p:nvPr/>
        </p:nvSpPr>
        <p:spPr>
          <a:xfrm>
            <a:off x="643191" y="5035684"/>
            <a:ext cx="94541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it-IT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A_convolution</a:t>
            </a:r>
            <a:r>
              <a:rPr lang="it-IT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np</a:t>
            </a:r>
            <a:r>
              <a:rPr lang="it-IT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it-IT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stack</a:t>
            </a:r>
            <a:r>
              <a:rPr lang="it-IT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([</a:t>
            </a:r>
            <a:r>
              <a:rPr lang="it-IT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ndi</a:t>
            </a:r>
            <a:r>
              <a:rPr lang="it-IT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it-IT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gaussian_filter</a:t>
            </a:r>
            <a:r>
              <a:rPr lang="it-IT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b="0" dirty="0">
                <a:solidFill>
                  <a:srgbClr val="4FC1FF"/>
                </a:solidFill>
                <a:effectLst/>
                <a:latin typeface="Menlo" panose="020B0609030804020204" pitchFamily="49" charset="0"/>
              </a:rPr>
              <a:t>A</a:t>
            </a:r>
            <a:r>
              <a:rPr lang="it-IT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[:, :, </a:t>
            </a:r>
            <a:r>
              <a:rPr lang="it-IT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ch</a:t>
            </a:r>
            <a:r>
              <a:rPr lang="it-IT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], </a:t>
            </a:r>
            <a:r>
              <a:rPr lang="it-IT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sigma_A</a:t>
            </a:r>
            <a:r>
              <a:rPr lang="it-IT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it-IT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it-IT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ch</a:t>
            </a:r>
            <a:r>
              <a:rPr lang="it-IT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it-IT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range</a:t>
            </a:r>
            <a:r>
              <a:rPr lang="it-IT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it-IT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)], </a:t>
            </a:r>
            <a:r>
              <a:rPr lang="it-IT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axis</a:t>
            </a:r>
            <a:r>
              <a:rPr lang="it-IT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=-</a:t>
            </a:r>
            <a:r>
              <a:rPr lang="it-IT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it-IT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20038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C80908D-A61B-5611-7730-A43C915EF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1" y="609600"/>
            <a:ext cx="5601965" cy="1905000"/>
          </a:xfrm>
        </p:spPr>
        <p:txBody>
          <a:bodyPr>
            <a:normAutofit/>
          </a:bodyPr>
          <a:lstStyle/>
          <a:p>
            <a:r>
              <a:rPr lang="it-IT" sz="2800" dirty="0"/>
              <a:t>Maschera: background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8027CD7-D5FA-C6D0-5D63-2B3BAC164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336463"/>
            <a:ext cx="3643674" cy="190500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it-IT" sz="1800" dirty="0"/>
              <a:t>È stata applicata a ogni canale la funzione </a:t>
            </a:r>
            <a:r>
              <a:rPr lang="it-IT" sz="18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mean_filter</a:t>
            </a:r>
            <a:r>
              <a:rPr lang="it-IT" sz="1800" dirty="0">
                <a:effectLst/>
                <a:latin typeface="Menlo" panose="020B0609030804020204" pitchFamily="49" charset="0"/>
              </a:rPr>
              <a:t> </a:t>
            </a:r>
            <a:r>
              <a:rPr lang="it-IT" sz="1800" dirty="0"/>
              <a:t>per individuare il background. È stata utilizzata una matrice binaria di forma circolare.</a:t>
            </a:r>
          </a:p>
          <a:p>
            <a:pPr marL="0" indent="0">
              <a:lnSpc>
                <a:spcPct val="90000"/>
              </a:lnSpc>
              <a:buNone/>
            </a:pPr>
            <a:endParaRPr lang="it-IT" sz="1500" b="0" dirty="0">
              <a:effectLst/>
              <a:latin typeface="Menlo" panose="020B0609030804020204" pitchFamily="49" charset="0"/>
            </a:endParaRPr>
          </a:p>
          <a:p>
            <a:pPr>
              <a:lnSpc>
                <a:spcPct val="90000"/>
              </a:lnSpc>
            </a:pPr>
            <a:endParaRPr lang="it-IT" sz="1500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4837DA8D-C74B-1570-1F72-AEE425008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994" y="2084506"/>
            <a:ext cx="6916633" cy="236894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11F9F89-717A-D524-177F-90749473402F}"/>
              </a:ext>
            </a:extLst>
          </p:cNvPr>
          <p:cNvSpPr txBox="1"/>
          <p:nvPr/>
        </p:nvSpPr>
        <p:spPr>
          <a:xfrm>
            <a:off x="218870" y="4589622"/>
            <a:ext cx="1197313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circleSE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it-IT" sz="1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it-IT" sz="1400" b="0" dirty="0" err="1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it-IT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np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mgrid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[: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,: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][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np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floor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))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**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+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it-IT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np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mgrid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[: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,: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][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it-IT" sz="1400" dirty="0">
                <a:solidFill>
                  <a:srgbClr val="D4D4D4"/>
                </a:solidFill>
                <a:latin typeface="Menlo" panose="020B0609030804020204" pitchFamily="49" charset="0"/>
              </a:rPr>
              <a:t>- </a:t>
            </a:r>
            <a:r>
              <a:rPr lang="it-IT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np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floor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))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**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&lt;=</a:t>
            </a:r>
            <a:r>
              <a:rPr lang="it-IT" sz="1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np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floor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))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**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b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</a:br>
            <a:endParaRPr lang="it-IT" sz="14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F421C56F-4B10-96C3-1383-C9251AC24A3D}"/>
              </a:ext>
            </a:extLst>
          </p:cNvPr>
          <p:cNvSpPr txBox="1"/>
          <p:nvPr/>
        </p:nvSpPr>
        <p:spPr>
          <a:xfrm>
            <a:off x="218870" y="5543729"/>
            <a:ext cx="869166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rA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it-IT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800 #il raggio è stato scelto abbastanza grande da rappresentare una media su aree </a:t>
            </a:r>
            <a:r>
              <a:rPr lang="it-IT" sz="1400" dirty="0">
                <a:solidFill>
                  <a:srgbClr val="B5CEA8"/>
                </a:solidFill>
                <a:latin typeface="Menlo" panose="020B0609030804020204" pitchFamily="49" charset="0"/>
              </a:rPr>
              <a:t>uniformi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 </a:t>
            </a:r>
            <a:endParaRPr lang="it-IT" sz="14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it-IT" sz="1400" b="0" dirty="0">
              <a:solidFill>
                <a:srgbClr val="9CDCFE"/>
              </a:solidFill>
              <a:effectLst/>
              <a:latin typeface="Menlo" panose="020B0609030804020204" pitchFamily="49" charset="0"/>
            </a:endParaRPr>
          </a:p>
          <a:p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BKG_A_red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mean_filter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A_convolution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[:, :, 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], </a:t>
            </a:r>
            <a:r>
              <a:rPr lang="it-IT" sz="1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circleSE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rA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3917201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4F647F7-AD70-164F-6D8B-3902CC6D5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9173668" cy="1905000"/>
          </a:xfrm>
        </p:spPr>
        <p:txBody>
          <a:bodyPr>
            <a:normAutofit/>
          </a:bodyPr>
          <a:lstStyle/>
          <a:p>
            <a:r>
              <a:rPr lang="it-IT" sz="2800" dirty="0"/>
              <a:t>Maschera: confronto con background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A7B54BC-34E7-A64A-8F8D-D58C5FC83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303" y="2132692"/>
            <a:ext cx="3643674" cy="2702669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it-IT" sz="1600" dirty="0"/>
              <a:t>I valori dei differenti canali sono stati confrontati con il background precedentemente individuato. Avendo invertito i valori, sono stati messi a zero tutti i pixel in cui l’intensità è minore di quella del background.</a:t>
            </a:r>
          </a:p>
          <a:p>
            <a:pPr>
              <a:lnSpc>
                <a:spcPct val="90000"/>
              </a:lnSpc>
            </a:pPr>
            <a:r>
              <a:rPr lang="it-IT" sz="1600" dirty="0"/>
              <a:t>Per rendere più evidente la maschera sono successivamente resi neri tutti i valori della maschera (diversi da zero)</a:t>
            </a:r>
          </a:p>
        </p:txBody>
      </p:sp>
      <p:pic>
        <p:nvPicPr>
          <p:cNvPr id="4" name="Immagine 3" descr="Immagine che contiene schermata, Policromia&#10;&#10;Descrizione generata automaticamente">
            <a:extLst>
              <a:ext uri="{FF2B5EF4-FFF2-40B4-BE49-F238E27FC236}">
                <a16:creationId xmlns:a16="http://schemas.microsoft.com/office/drawing/2014/main" id="{2AB4F15D-2B99-0D0C-A916-EA6C2B282B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2175" y="2132692"/>
            <a:ext cx="6916633" cy="236894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D47C22F3-82B1-7CAA-5BA2-C4FF80267316}"/>
              </a:ext>
            </a:extLst>
          </p:cNvPr>
          <p:cNvSpPr txBox="1"/>
          <p:nvPr/>
        </p:nvSpPr>
        <p:spPr>
          <a:xfrm>
            <a:off x="643192" y="5306438"/>
            <a:ext cx="948330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diff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A_convolution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[:,:,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it-IT" sz="14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BKG_A_red</a:t>
            </a:r>
            <a:endParaRPr lang="it-IT" sz="14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masked_A_red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np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it-IT" sz="1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where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diff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A_convolution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[:,:,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], 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br>
              <a:rPr lang="it-IT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</a:br>
            <a:endParaRPr lang="it-IT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83D8894-97A2-0A27-61FD-0E81CB9FADE1}"/>
              </a:ext>
            </a:extLst>
          </p:cNvPr>
          <p:cNvSpPr txBox="1"/>
          <p:nvPr/>
        </p:nvSpPr>
        <p:spPr>
          <a:xfrm>
            <a:off x="691830" y="5845047"/>
            <a:ext cx="938602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 overlay black for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zeros</a:t>
            </a:r>
            <a:endParaRPr lang="it-IT" sz="1400" b="0" dirty="0">
              <a:solidFill>
                <a:srgbClr val="9CDCFE"/>
              </a:solidFill>
              <a:effectLst/>
              <a:latin typeface="Menlo" panose="020B0609030804020204" pitchFamily="49" charset="0"/>
            </a:endParaRPr>
          </a:p>
          <a:p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axs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it-IT" sz="1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].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imshow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np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it-IT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ma</a:t>
            </a:r>
            <a:r>
              <a:rPr lang="it-IT" sz="1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it-IT" sz="1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masked_where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img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!=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img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),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cmap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'gray'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vmin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vmax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it-IT" sz="1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alpha</a:t>
            </a:r>
            <a:r>
              <a:rPr lang="it-IT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it-IT" sz="1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it-IT" sz="1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54104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7640DEC-97A2-496C-B454-5B165BB6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F341E60-3800-5A8B-D214-636999E27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353" y="609600"/>
            <a:ext cx="3108960" cy="2362610"/>
          </a:xfrm>
        </p:spPr>
        <p:txBody>
          <a:bodyPr>
            <a:normAutofit/>
          </a:bodyPr>
          <a:lstStyle/>
          <a:p>
            <a:pPr algn="r"/>
            <a:r>
              <a:rPr lang="it-IT" sz="2800"/>
              <a:t>Osservazioni intermedie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311E12E-AFFB-0874-7CB2-0B16D6E8E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7923" y="609601"/>
            <a:ext cx="6628583" cy="2362610"/>
          </a:xfrm>
        </p:spPr>
        <p:txBody>
          <a:bodyPr>
            <a:normAutofit/>
          </a:bodyPr>
          <a:lstStyle/>
          <a:p>
            <a:r>
              <a:rPr lang="it-IT" sz="1800"/>
              <a:t>Si nota che anche dopo l’applicazione della maschera il canale rosso è molto rumoroso. Di conseguenza si è deciso di non utilizzarlo per l’analisi successiva. </a:t>
            </a:r>
          </a:p>
          <a:p>
            <a:r>
              <a:rPr lang="it-IT" sz="1800"/>
              <a:t>Il canale verde, pur essendo ancora rumoroso, evidenzia in modo chiaro il citoplasma.</a:t>
            </a:r>
          </a:p>
          <a:p>
            <a:r>
              <a:rPr lang="it-IT" sz="1800"/>
              <a:t>Il canale blu è il meno rumoroso ma rende visibili solo i nuclei.</a:t>
            </a:r>
          </a:p>
        </p:txBody>
      </p:sp>
      <p:pic>
        <p:nvPicPr>
          <p:cNvPr id="5" name="Immagine 4" descr="Immagine che contiene schermata, Policromia&#10;&#10;Descrizione generata automaticamente">
            <a:extLst>
              <a:ext uri="{FF2B5EF4-FFF2-40B4-BE49-F238E27FC236}">
                <a16:creationId xmlns:a16="http://schemas.microsoft.com/office/drawing/2014/main" id="{7604337B-B1C1-31D1-0656-E5115EA52E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6729"/>
          <a:stretch/>
        </p:blipFill>
        <p:spPr>
          <a:xfrm>
            <a:off x="1331713" y="3290553"/>
            <a:ext cx="2575958" cy="2651760"/>
          </a:xfrm>
          <a:prstGeom prst="rect">
            <a:avLst/>
          </a:prstGeom>
        </p:spPr>
      </p:pic>
      <p:pic>
        <p:nvPicPr>
          <p:cNvPr id="6" name="Immagine 5" descr="Immagine che contiene schermata, Policromia&#10;&#10;Descrizione generata automaticamente">
            <a:extLst>
              <a:ext uri="{FF2B5EF4-FFF2-40B4-BE49-F238E27FC236}">
                <a16:creationId xmlns:a16="http://schemas.microsoft.com/office/drawing/2014/main" id="{A43538D4-4805-304F-196C-45BAA608ED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271" r="33458"/>
          <a:stretch/>
        </p:blipFill>
        <p:spPr>
          <a:xfrm>
            <a:off x="4684828" y="3290553"/>
            <a:ext cx="2575961" cy="2651760"/>
          </a:xfrm>
          <a:prstGeom prst="rect">
            <a:avLst/>
          </a:prstGeom>
        </p:spPr>
      </p:pic>
      <p:pic>
        <p:nvPicPr>
          <p:cNvPr id="7" name="Immagine 6" descr="Immagine che contiene schermata, Policromia&#10;&#10;Descrizione generata automaticamente">
            <a:extLst>
              <a:ext uri="{FF2B5EF4-FFF2-40B4-BE49-F238E27FC236}">
                <a16:creationId xmlns:a16="http://schemas.microsoft.com/office/drawing/2014/main" id="{02BCB9AB-5100-A7AB-C4CF-8F0A1239D1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542"/>
          <a:stretch/>
        </p:blipFill>
        <p:spPr>
          <a:xfrm>
            <a:off x="8030704" y="3272796"/>
            <a:ext cx="2590443" cy="265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38864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ete">
  <a:themeElements>
    <a:clrScheme name="Rete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Ret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Re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{0A07716C-5136-9F47-BE4C-D4DFB6543DD0}tf10001063</Template>
  <TotalTime>1344</TotalTime>
  <Words>1564</Words>
  <Application>Microsoft Macintosh PowerPoint</Application>
  <PresentationFormat>Widescreen</PresentationFormat>
  <Paragraphs>154</Paragraphs>
  <Slides>22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22</vt:i4>
      </vt:variant>
    </vt:vector>
  </HeadingPairs>
  <TitlesOfParts>
    <vt:vector size="26" baseType="lpstr">
      <vt:lpstr>Arial</vt:lpstr>
      <vt:lpstr>Century Gothic</vt:lpstr>
      <vt:lpstr>Menlo</vt:lpstr>
      <vt:lpstr>Rete</vt:lpstr>
      <vt:lpstr>Misurazione parametri caratteristici cellule di rana</vt:lpstr>
      <vt:lpstr>Presentazione obiettivi</vt:lpstr>
      <vt:lpstr>Procedimento </vt:lpstr>
      <vt:lpstr>Acquisizione immagini e operazioni preliminari</vt:lpstr>
      <vt:lpstr>Separazione canali</vt:lpstr>
      <vt:lpstr>Convoluzione gaussiana (filtro)</vt:lpstr>
      <vt:lpstr>Maschera: background</vt:lpstr>
      <vt:lpstr>Maschera: confronto con background</vt:lpstr>
      <vt:lpstr>Osservazioni intermedie</vt:lpstr>
      <vt:lpstr>Machera: fill holes e opening                                  </vt:lpstr>
      <vt:lpstr>Maschera: eliminazione piccoli oggetti</vt:lpstr>
      <vt:lpstr>Applicazione maschera e considerazioni</vt:lpstr>
      <vt:lpstr>Labelling </vt:lpstr>
      <vt:lpstr>Cell segmentAtion (sottosegmentazione)</vt:lpstr>
      <vt:lpstr>Creazione seeds</vt:lpstr>
      <vt:lpstr>Watershed</vt:lpstr>
      <vt:lpstr>Postprocessing: eliminazione cellule di bordo</vt:lpstr>
      <vt:lpstr>Postprocessing: eliminazione outliers</vt:lpstr>
      <vt:lpstr>Postprocessing: bordi oggetti</vt:lpstr>
      <vt:lpstr>Visualizzazione risultati</vt:lpstr>
      <vt:lpstr>Grazie per l’attenzione</vt:lpstr>
      <vt:lpstr>Stima dei parametri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Misurazione parametri caratteristici cellule di rana</dc:title>
  <dc:creator>Cristina Tebaldi</dc:creator>
  <cp:lastModifiedBy>Cristina Tebaldi</cp:lastModifiedBy>
  <cp:revision>7</cp:revision>
  <dcterms:created xsi:type="dcterms:W3CDTF">2025-05-20T19:56:10Z</dcterms:created>
  <dcterms:modified xsi:type="dcterms:W3CDTF">2025-05-22T08:01:38Z</dcterms:modified>
</cp:coreProperties>
</file>

<file path=docProps/thumbnail.jpeg>
</file>